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43"/>
  </p:notesMasterIdLst>
  <p:handoutMasterIdLst>
    <p:handoutMasterId r:id="rId44"/>
  </p:handoutMasterIdLst>
  <p:sldIdLst>
    <p:sldId id="301" r:id="rId2"/>
    <p:sldId id="302" r:id="rId3"/>
    <p:sldId id="303" r:id="rId4"/>
    <p:sldId id="304" r:id="rId5"/>
    <p:sldId id="305" r:id="rId6"/>
    <p:sldId id="306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20" r:id="rId19"/>
    <p:sldId id="322" r:id="rId20"/>
    <p:sldId id="323" r:id="rId21"/>
    <p:sldId id="324" r:id="rId22"/>
    <p:sldId id="321" r:id="rId23"/>
    <p:sldId id="325" r:id="rId24"/>
    <p:sldId id="326" r:id="rId25"/>
    <p:sldId id="331" r:id="rId26"/>
    <p:sldId id="332" r:id="rId27"/>
    <p:sldId id="333" r:id="rId28"/>
    <p:sldId id="334" r:id="rId29"/>
    <p:sldId id="335" r:id="rId30"/>
    <p:sldId id="336" r:id="rId31"/>
    <p:sldId id="337" r:id="rId32"/>
    <p:sldId id="338" r:id="rId33"/>
    <p:sldId id="339" r:id="rId34"/>
    <p:sldId id="340" r:id="rId35"/>
    <p:sldId id="341" r:id="rId36"/>
    <p:sldId id="307" r:id="rId37"/>
    <p:sldId id="319" r:id="rId38"/>
    <p:sldId id="327" r:id="rId39"/>
    <p:sldId id="328" r:id="rId40"/>
    <p:sldId id="329" r:id="rId41"/>
    <p:sldId id="330" r:id="rId42"/>
  </p:sldIdLst>
  <p:sldSz cx="2743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Presentation" id="{649484C0-9562-4B8F-94A5-8342894BF593}">
          <p14:sldIdLst>
            <p14:sldId id="301"/>
            <p14:sldId id="302"/>
            <p14:sldId id="303"/>
            <p14:sldId id="304"/>
            <p14:sldId id="305"/>
            <p14:sldId id="306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20"/>
            <p14:sldId id="322"/>
            <p14:sldId id="323"/>
            <p14:sldId id="324"/>
            <p14:sldId id="321"/>
            <p14:sldId id="325"/>
            <p14:sldId id="326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</p14:sldIdLst>
        </p14:section>
        <p14:section name="Appendix" id="{34384193-FCFF-4F06-B671-5CBE8B06D2DA}">
          <p14:sldIdLst>
            <p14:sldId id="307"/>
            <p14:sldId id="319"/>
            <p14:sldId id="327"/>
            <p14:sldId id="328"/>
            <p14:sldId id="329"/>
            <p14:sldId id="33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ABE9"/>
    <a:srgbClr val="FF0000"/>
    <a:srgbClr val="3E6EDA"/>
    <a:srgbClr val="7598E5"/>
    <a:srgbClr val="5883DF"/>
    <a:srgbClr val="DFE52C"/>
    <a:srgbClr val="1E2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65" autoAdjust="0"/>
    <p:restoredTop sz="78022" autoAdjust="0"/>
  </p:normalViewPr>
  <p:slideViewPr>
    <p:cSldViewPr>
      <p:cViewPr varScale="1">
        <p:scale>
          <a:sx n="39" d="100"/>
          <a:sy n="39" d="100"/>
        </p:scale>
        <p:origin x="-186" y="-1080"/>
      </p:cViewPr>
      <p:guideLst>
        <p:guide orient="horz" pos="2160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19173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173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88412D8-060F-47F7-8912-5BFE43A767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31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388"/>
          </a:xfrm>
          <a:prstGeom prst="rect">
            <a:avLst/>
          </a:prstGeom>
        </p:spPr>
        <p:txBody>
          <a:bodyPr vert="horz" lIns="95738" tIns="47869" rIns="95738" bIns="4786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388"/>
          </a:xfrm>
          <a:prstGeom prst="rect">
            <a:avLst/>
          </a:prstGeom>
        </p:spPr>
        <p:txBody>
          <a:bodyPr vert="horz" lIns="95738" tIns="47869" rIns="95738" bIns="47869" rtlCol="0"/>
          <a:lstStyle>
            <a:lvl1pPr algn="r">
              <a:defRPr sz="1300"/>
            </a:lvl1pPr>
          </a:lstStyle>
          <a:p>
            <a:fld id="{543DE23F-FA32-49B2-801B-FA1AE2BF43E6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544888" y="719138"/>
            <a:ext cx="144033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38" tIns="47869" rIns="95738" bIns="4786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1228"/>
            <a:ext cx="5852160" cy="4320213"/>
          </a:xfrm>
          <a:prstGeom prst="rect">
            <a:avLst/>
          </a:prstGeom>
        </p:spPr>
        <p:txBody>
          <a:bodyPr vert="horz" lIns="95738" tIns="47869" rIns="95738" bIns="4786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173"/>
            <a:ext cx="3169920" cy="480388"/>
          </a:xfrm>
          <a:prstGeom prst="rect">
            <a:avLst/>
          </a:prstGeom>
        </p:spPr>
        <p:txBody>
          <a:bodyPr vert="horz" lIns="95738" tIns="47869" rIns="95738" bIns="4786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173"/>
            <a:ext cx="3169920" cy="480388"/>
          </a:xfrm>
          <a:prstGeom prst="rect">
            <a:avLst/>
          </a:prstGeom>
        </p:spPr>
        <p:txBody>
          <a:bodyPr vert="horz" lIns="95738" tIns="47869" rIns="95738" bIns="47869" rtlCol="0" anchor="b"/>
          <a:lstStyle>
            <a:lvl1pPr algn="r">
              <a:defRPr sz="1300"/>
            </a:lvl1pPr>
          </a:lstStyle>
          <a:p>
            <a:fld id="{F8612F75-9DEB-48F9-A03E-8355CB66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4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12F75-9DEB-48F9-A03E-8355CB666E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72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12F75-9DEB-48F9-A03E-8355CB666E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20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12F75-9DEB-48F9-A03E-8355CB666E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20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12F75-9DEB-48F9-A03E-8355CB666E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203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Relocate to SDC D:</a:t>
            </a:r>
          </a:p>
          <a:p>
            <a:r>
              <a:rPr lang="en-US" baseline="0" dirty="0" smtClean="0"/>
              <a:t>	why </a:t>
            </a:r>
            <a:r>
              <a:rPr lang="en-US" baseline="0" dirty="0" err="1" smtClean="0"/>
              <a:t>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louis</a:t>
            </a:r>
            <a:r>
              <a:rPr lang="en-US" baseline="0" dirty="0" smtClean="0"/>
              <a:t>? – with a change of the site class to D, the building enters the lower spectrum of SDC D forces</a:t>
            </a:r>
          </a:p>
          <a:p>
            <a:r>
              <a:rPr lang="en-US" baseline="0" dirty="0" smtClean="0"/>
              <a:t>	Want to check under high seismic conditions, but not EXTREME conditions like those found in, for example, Alaska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Diaphragm shear: current system? Would NOT work for a region of high seismicity; </a:t>
            </a:r>
          </a:p>
          <a:p>
            <a:r>
              <a:rPr lang="en-US" baseline="0" dirty="0" smtClean="0"/>
              <a:t>	would need to design a special seismic connection from the floor diaphragm to the cores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Cost analysis would include a brief examination of the effect on the schedule (would use Tempe, AZ costs to make the buildings comparable)</a:t>
            </a:r>
          </a:p>
          <a:p>
            <a:endParaRPr lang="en-US" baseline="0" dirty="0" smtClean="0"/>
          </a:p>
          <a:p>
            <a:r>
              <a:rPr lang="en-US" baseline="0" dirty="0" smtClean="0"/>
              <a:t>Architectural </a:t>
            </a:r>
            <a:r>
              <a:rPr lang="en-US" baseline="0" dirty="0" err="1" smtClean="0"/>
              <a:t>eval</a:t>
            </a:r>
            <a:r>
              <a:rPr lang="en-US" baseline="0" dirty="0" smtClean="0"/>
              <a:t> would be necessary </a:t>
            </a:r>
            <a:r>
              <a:rPr lang="en-US" baseline="0" dirty="0" err="1" smtClean="0"/>
              <a:t>bc</a:t>
            </a:r>
            <a:r>
              <a:rPr lang="en-US" baseline="0" dirty="0" smtClean="0"/>
              <a:t> the core structure would need to change- too many openings (see picture)- would cause stress concentrations and mess with the stiffness</a:t>
            </a:r>
          </a:p>
          <a:p>
            <a:r>
              <a:rPr lang="en-US" baseline="0" dirty="0" smtClean="0"/>
              <a:t>	THUS the floor plan would need to be altered to accommodate greatly limited core access (say, only the corridor and otherwise continuous walls)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Sustainability study- aim at minimizing cost investment, because that would appeal to most owners that are paying for construction</a:t>
            </a:r>
          </a:p>
          <a:p>
            <a:r>
              <a:rPr lang="en-US" baseline="0" dirty="0" smtClean="0"/>
              <a:t>	there are many credits that only require planning ahead and being choosier with the material choices for finishes, adhesives, furniture, </a:t>
            </a:r>
            <a:r>
              <a:rPr lang="en-US" baseline="0" dirty="0" err="1" smtClean="0"/>
              <a:t>etc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12F75-9DEB-48F9-A03E-8355CB666E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203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New design loads-</a:t>
            </a:r>
          </a:p>
          <a:p>
            <a:r>
              <a:rPr lang="en-US" baseline="0" dirty="0" smtClean="0"/>
              <a:t>	St Louis turned out to have the same wind loads as Tempe, AZ; </a:t>
            </a:r>
          </a:p>
          <a:p>
            <a:r>
              <a:rPr lang="en-US" baseline="0" dirty="0" smtClean="0"/>
              <a:t>	there was no change to the gravity loads, except for one major difference: </a:t>
            </a:r>
            <a:r>
              <a:rPr lang="en-US" baseline="0" dirty="0" err="1" smtClean="0"/>
              <a:t>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louis</a:t>
            </a:r>
            <a:r>
              <a:rPr lang="en-US" baseline="0" dirty="0" smtClean="0"/>
              <a:t> has snow load</a:t>
            </a:r>
          </a:p>
          <a:p>
            <a:r>
              <a:rPr lang="en-US" baseline="0" dirty="0" smtClean="0"/>
              <a:t>	base shear increased with the transition from SDC B to SDC D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Structure is special reinforced concrete shear walls</a:t>
            </a:r>
          </a:p>
          <a:p>
            <a:r>
              <a:rPr lang="en-US" baseline="0" dirty="0" smtClean="0"/>
              <a:t>Took height limit except in 12.2.5.4 (otherwise, only allowed to be 100 </a:t>
            </a:r>
            <a:r>
              <a:rPr lang="en-US" baseline="0" dirty="0" err="1" smtClean="0"/>
              <a:t>ft</a:t>
            </a:r>
            <a:r>
              <a:rPr lang="en-US" baseline="0" dirty="0" smtClean="0"/>
              <a:t> tall)</a:t>
            </a:r>
          </a:p>
          <a:p>
            <a:endParaRPr lang="en-US" baseline="0" dirty="0" smtClean="0"/>
          </a:p>
          <a:p>
            <a:r>
              <a:rPr lang="en-US" baseline="0" dirty="0" smtClean="0"/>
              <a:t>Base shear was attained using new Cs for location, and the weight of the </a:t>
            </a:r>
            <a:r>
              <a:rPr lang="en-US" baseline="0" dirty="0" err="1" smtClean="0"/>
              <a:t>bldg</a:t>
            </a:r>
            <a:r>
              <a:rPr lang="en-US" baseline="0" dirty="0" smtClean="0"/>
              <a:t> with 16” walls and 3’ deep coupling beams</a:t>
            </a:r>
          </a:p>
          <a:p>
            <a:endParaRPr lang="en-US" baseline="0" dirty="0" smtClean="0"/>
          </a:p>
          <a:p>
            <a:r>
              <a:rPr lang="en-US" baseline="0" dirty="0" smtClean="0"/>
              <a:t>Chose a range of initial sizes to try, modeled them in ETABS with their respective masses to look @ performance, went with 16” walls (preferred for having more room for the coupling beams anyway)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Found minimum thickness for concrete to resist all shear; chose to continue with 16” walls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12F75-9DEB-48F9-A03E-8355CB666E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20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Again, stuck with 16” because of coupling beams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Since t &gt; </a:t>
            </a:r>
            <a:r>
              <a:rPr lang="en-US" baseline="0" dirty="0" err="1" smtClean="0"/>
              <a:t>tmin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Vc</a:t>
            </a:r>
            <a:r>
              <a:rPr lang="en-US" baseline="0" dirty="0" smtClean="0"/>
              <a:t>&gt;&gt;</a:t>
            </a:r>
            <a:r>
              <a:rPr lang="en-US" baseline="0" dirty="0" err="1" smtClean="0"/>
              <a:t>Vbase</a:t>
            </a:r>
            <a:r>
              <a:rPr lang="en-US" baseline="0" dirty="0" smtClean="0"/>
              <a:t> so just needed the minimum shear reinforcement </a:t>
            </a:r>
            <a:r>
              <a:rPr lang="en-US" baseline="0" dirty="0" err="1" smtClean="0"/>
              <a:t>req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***Not pictured is the transverse reinforcement, which is #4’s @ 3” </a:t>
            </a:r>
            <a:r>
              <a:rPr lang="en-US" baseline="0" dirty="0" err="1" smtClean="0"/>
              <a:t>o.c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Boundary elements were included “to maintain structural integrity under seismic lateral loads when also holding gravity loads”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Maximum compressive stress was under 120% of design overturning moment (to account for torsion)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12F75-9DEB-48F9-A03E-8355CB666E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20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Again, stuck with 16” because of coupling beams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Since t &gt; </a:t>
            </a:r>
            <a:r>
              <a:rPr lang="en-US" baseline="0" dirty="0" err="1" smtClean="0"/>
              <a:t>tmin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Vc</a:t>
            </a:r>
            <a:r>
              <a:rPr lang="en-US" baseline="0" dirty="0" smtClean="0"/>
              <a:t>&gt;&gt;</a:t>
            </a:r>
            <a:r>
              <a:rPr lang="en-US" baseline="0" dirty="0" err="1" smtClean="0"/>
              <a:t>Vbase</a:t>
            </a:r>
            <a:r>
              <a:rPr lang="en-US" baseline="0" dirty="0" smtClean="0"/>
              <a:t> so just needed the minimum shear reinforcement </a:t>
            </a:r>
            <a:r>
              <a:rPr lang="en-US" baseline="0" dirty="0" err="1" smtClean="0"/>
              <a:t>req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Boundary elements were included “to maintain structural integrity under seismic lateral loads when also holding gravity loads”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Maximum compressive stress was under 120% of design overturning moment (to account for torsion)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12F75-9DEB-48F9-A03E-8355CB666E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203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For coupling beams:</a:t>
            </a:r>
          </a:p>
          <a:p>
            <a:r>
              <a:rPr lang="en-US" baseline="0" dirty="0" smtClean="0"/>
              <a:t>Methodology- took 80% of max shear modeled @120% of design shear (ASSUME the shear will be distributed </a:t>
            </a:r>
            <a:r>
              <a:rPr lang="en-US" baseline="0" dirty="0" err="1" smtClean="0"/>
              <a:t>bc</a:t>
            </a:r>
            <a:r>
              <a:rPr lang="en-US" baseline="0" dirty="0" smtClean="0"/>
              <a:t> of cracking)</a:t>
            </a:r>
          </a:p>
          <a:p>
            <a:r>
              <a:rPr lang="en-US" baseline="0" dirty="0" smtClean="0"/>
              <a:t>	used </a:t>
            </a:r>
            <a:r>
              <a:rPr lang="en-US" baseline="0" dirty="0" err="1" smtClean="0"/>
              <a:t>eqn’s</a:t>
            </a:r>
            <a:r>
              <a:rPr lang="en-US" baseline="0" dirty="0" smtClean="0"/>
              <a:t> from ch21 for </a:t>
            </a:r>
            <a:r>
              <a:rPr lang="en-US" baseline="0" dirty="0" err="1" smtClean="0"/>
              <a:t>Mpr</a:t>
            </a:r>
            <a:r>
              <a:rPr lang="en-US" baseline="0" dirty="0" smtClean="0"/>
              <a:t>- divided 0.8V*0.5L by 0.9 to change phi to 1.0, then multiplied by 1.25/(0.5L) to get design shear of 158k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12F75-9DEB-48F9-A03E-8355CB666EB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203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3 models in order to allow more experimentation with the architectural layout</a:t>
            </a:r>
          </a:p>
          <a:p>
            <a:r>
              <a:rPr lang="en-US" baseline="0" dirty="0" smtClean="0"/>
              <a:t>Original- lots of smaller openings close to the corners, prone to stress concentrations and lower stiffness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12F75-9DEB-48F9-A03E-8355CB666EB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203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Option 1 has continuous walls, no openings, will be the most stiff laterally and </a:t>
            </a:r>
            <a:r>
              <a:rPr lang="en-US" baseline="0" dirty="0" err="1" smtClean="0"/>
              <a:t>torsionally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12F75-9DEB-48F9-A03E-8355CB666EB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20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outline</a:t>
            </a:r>
          </a:p>
          <a:p>
            <a:r>
              <a:rPr lang="en-US" dirty="0" smtClean="0"/>
              <a:t>3</a:t>
            </a:r>
            <a:r>
              <a:rPr lang="en-US" baseline="0" dirty="0" smtClean="0"/>
              <a:t> breadths: Arch, Sustain, and CM; Will not be discussing CM in detail for this presentation due to time constraints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12F75-9DEB-48F9-A03E-8355CB666E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195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Option 2 was included because having central openings and symmetric cores can be beneficial for the stress distribution and wall stiffness</a:t>
            </a:r>
          </a:p>
          <a:p>
            <a:r>
              <a:rPr lang="en-US" baseline="0" dirty="0" smtClean="0"/>
              <a:t>Additionally, it leaves corners free for boundary elements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12F75-9DEB-48F9-A03E-8355CB666EB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203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12F75-9DEB-48F9-A03E-8355CB666EB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203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Floor to core connection is crucial in order to provide adequate shear transfer from the floor diaphragm to the concrete cores when the building is subjected to seismic loading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Additional complexity comes from:</a:t>
            </a:r>
          </a:p>
          <a:p>
            <a:r>
              <a:rPr lang="en-US" baseline="0" dirty="0" smtClean="0"/>
              <a:t>	needing to keep the coupling beams open in order to maintain predictable behavior under lateral loads</a:t>
            </a:r>
          </a:p>
          <a:p>
            <a:r>
              <a:rPr lang="en-US" baseline="0" dirty="0" smtClean="0"/>
              <a:t>	having to deal with no space at the corners of the core </a:t>
            </a:r>
            <a:r>
              <a:rPr lang="en-US" baseline="0" dirty="0" err="1" smtClean="0"/>
              <a:t>bc</a:t>
            </a:r>
            <a:r>
              <a:rPr lang="en-US" baseline="0" dirty="0" smtClean="0"/>
              <a:t> of boundary elements clogging everything</a:t>
            </a:r>
          </a:p>
          <a:p>
            <a:r>
              <a:rPr lang="en-US" baseline="0" dirty="0" smtClean="0"/>
              <a:t>	needing to be able to lift the floor smoothly up the core, no interruptions (nothing sticking off of core) in order to maintain lift-slab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Came up with 2 potential designs, both with many pros and cons, both have the con of being difficult to construct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12F75-9DEB-48F9-A03E-8355CB666EB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203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Steel collar design-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Studs, steel plate, studs @ 4” </a:t>
            </a:r>
            <a:r>
              <a:rPr lang="en-US" baseline="0" dirty="0" err="1" smtClean="0"/>
              <a:t>oc</a:t>
            </a:r>
            <a:r>
              <a:rPr lang="en-US" baseline="0" dirty="0" smtClean="0"/>
              <a:t> on interior of core and 6” </a:t>
            </a:r>
            <a:r>
              <a:rPr lang="en-US" baseline="0" dirty="0" err="1" smtClean="0"/>
              <a:t>oc</a:t>
            </a:r>
            <a:r>
              <a:rPr lang="en-US" baseline="0" dirty="0" smtClean="0"/>
              <a:t> on exterior of core</a:t>
            </a:r>
          </a:p>
          <a:p>
            <a:r>
              <a:rPr lang="en-US" baseline="0" dirty="0" smtClean="0"/>
              <a:t>Curb is a result of Appendix D spot checks for concrete </a:t>
            </a:r>
            <a:r>
              <a:rPr lang="en-US" baseline="0" dirty="0" err="1" smtClean="0"/>
              <a:t>tearout</a:t>
            </a:r>
            <a:r>
              <a:rPr lang="en-US" baseline="0" dirty="0" smtClean="0"/>
              <a:t> due to tension and shear, as well as concrete </a:t>
            </a:r>
            <a:r>
              <a:rPr lang="en-US" baseline="0" dirty="0" err="1" smtClean="0"/>
              <a:t>pryout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Cons: time consuming, a lot of steel, would need to have a large amount prefabricated, would have welders in mid-air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12F75-9DEB-48F9-A03E-8355CB666EB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203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Drag strut design</a:t>
            </a:r>
          </a:p>
          <a:p>
            <a:endParaRPr lang="en-US" baseline="0" dirty="0" smtClean="0"/>
          </a:p>
          <a:p>
            <a:r>
              <a:rPr lang="en-US" baseline="0" dirty="0" smtClean="0"/>
              <a:t>Shear studs on beams and girders to transfer shear from concrete to beam, and from beam directly to core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Pros: no concrete curb</a:t>
            </a:r>
          </a:p>
          <a:p>
            <a:r>
              <a:rPr lang="en-US" baseline="0" dirty="0" smtClean="0"/>
              <a:t>Cons: would need to sort out how to fit the tubes in with the boundary elements, also would require having welders in mid-air, would need additional reinforcement in the floor diaphragm to ensure shear transfer to the collector element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12F75-9DEB-48F9-A03E-8355CB666EB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203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No labor costs or equipment costs, why?</a:t>
            </a:r>
          </a:p>
          <a:p>
            <a:r>
              <a:rPr lang="en-US" baseline="0" dirty="0" smtClean="0"/>
              <a:t>Because of the unusual nature of this project’s construction, I felt that the RS means labor costs were probably inaccurate</a:t>
            </a:r>
          </a:p>
          <a:p>
            <a:r>
              <a:rPr lang="en-US" baseline="0" dirty="0" smtClean="0"/>
              <a:t>Would it be reasonable to assume that labor costs are the same as the material costs??</a:t>
            </a:r>
          </a:p>
          <a:p>
            <a:endParaRPr lang="en-US" baseline="0" dirty="0" smtClean="0"/>
          </a:p>
          <a:p>
            <a:r>
              <a:rPr lang="en-US" baseline="0" dirty="0" smtClean="0"/>
              <a:t>Showing base material costs, there’s more to the materials takeoffs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12F75-9DEB-48F9-A03E-8355CB666EB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203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Original design:</a:t>
            </a:r>
          </a:p>
          <a:p>
            <a:r>
              <a:rPr lang="en-US" baseline="0" dirty="0" smtClean="0"/>
              <a:t>Point out modules (next slide)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12F75-9DEB-48F9-A03E-8355CB666EB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203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Penetrations cause stress concentrations, more coupling beams add to reinforcement cost and details</a:t>
            </a:r>
          </a:p>
          <a:p>
            <a:endParaRPr lang="en-US" baseline="0" dirty="0" smtClean="0"/>
          </a:p>
          <a:p>
            <a:r>
              <a:rPr lang="en-US" baseline="0" dirty="0" smtClean="0"/>
              <a:t>Bathrooms lining corridor is important- easy plumbing when the floor sections come with everything pre-assembled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12F75-9DEB-48F9-A03E-8355CB666EB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203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Option 1:</a:t>
            </a:r>
          </a:p>
          <a:p>
            <a:r>
              <a:rPr lang="en-US" baseline="0" dirty="0" smtClean="0"/>
              <a:t>Not conducive to modularity if it’s not as regular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12F75-9DEB-48F9-A03E-8355CB666EB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203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Option 2:</a:t>
            </a:r>
          </a:p>
          <a:p>
            <a:r>
              <a:rPr lang="en-US" baseline="0" dirty="0" smtClean="0"/>
              <a:t>Biggest con is the core penetrations</a:t>
            </a:r>
          </a:p>
          <a:p>
            <a:r>
              <a:rPr lang="en-US" baseline="0" dirty="0" smtClean="0"/>
              <a:t>	while they are more optimized to maximize stiffness and symmetry, the overall stiffness is still lower than Option 1; more torsional problems, higher modes and deflections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12F75-9DEB-48F9-A03E-8355CB666EB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20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268</a:t>
            </a:r>
            <a:r>
              <a:rPr lang="en-US" baseline="0" dirty="0" smtClean="0"/>
              <a:t> apartment units (Studio, 1BR, 2BR, 3BR and 4BR)</a:t>
            </a:r>
          </a:p>
          <a:p>
            <a:r>
              <a:rPr lang="en-US" baseline="0" dirty="0" smtClean="0"/>
              <a:t>528 beds</a:t>
            </a:r>
          </a:p>
          <a:p>
            <a:endParaRPr lang="en-US" baseline="0" dirty="0" smtClean="0"/>
          </a:p>
          <a:p>
            <a:r>
              <a:rPr lang="en-US" baseline="0" dirty="0" smtClean="0"/>
              <a:t>Location:</a:t>
            </a:r>
          </a:p>
          <a:p>
            <a:r>
              <a:rPr lang="en-US" baseline="0" dirty="0" smtClean="0"/>
              <a:t>No snow loads, low seismicity</a:t>
            </a:r>
          </a:p>
          <a:p>
            <a:r>
              <a:rPr lang="en-US" baseline="0" dirty="0" smtClean="0"/>
              <a:t>Urban site, previously developed, within 400 feet of 5 bus stops</a:t>
            </a:r>
          </a:p>
          <a:p>
            <a:r>
              <a:rPr lang="en-US" baseline="0" dirty="0" smtClean="0"/>
              <a:t>Sunny, lots of access to </a:t>
            </a:r>
            <a:r>
              <a:rPr lang="en-US" baseline="0" dirty="0" err="1" smtClean="0"/>
              <a:t>daylighting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12F75-9DEB-48F9-A03E-8355CB666E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203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12F75-9DEB-48F9-A03E-8355CB666EB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203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Did not consider energy and atmosphere credits (35/110 </a:t>
            </a:r>
            <a:r>
              <a:rPr lang="en-US" baseline="0" dirty="0" err="1" smtClean="0"/>
              <a:t>pts</a:t>
            </a:r>
            <a:r>
              <a:rPr lang="en-US" baseline="0" dirty="0" smtClean="0"/>
              <a:t>, 32% of the credits)</a:t>
            </a:r>
          </a:p>
          <a:p>
            <a:r>
              <a:rPr lang="en-US" baseline="0" dirty="0" smtClean="0"/>
              <a:t>	couldn’t verify whether the building met the prerequisites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Of easily attainable points, most just require planning ahead</a:t>
            </a:r>
          </a:p>
          <a:p>
            <a:r>
              <a:rPr lang="en-US" baseline="0" dirty="0" smtClean="0"/>
              <a:t>	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, using a white EPDM covering instead of a black one</a:t>
            </a:r>
          </a:p>
          <a:p>
            <a:r>
              <a:rPr lang="en-US" baseline="0" dirty="0" smtClean="0"/>
              <a:t>	investing in recycled wood products for doors and casework and room finishes</a:t>
            </a:r>
          </a:p>
          <a:p>
            <a:r>
              <a:rPr lang="en-US" baseline="0" dirty="0" smtClean="0"/>
              <a:t>	researching which adhesives and paints are low E</a:t>
            </a:r>
          </a:p>
          <a:p>
            <a:r>
              <a:rPr lang="en-US" baseline="0" dirty="0" smtClean="0"/>
              <a:t>	making waste management plans for construction duration</a:t>
            </a:r>
          </a:p>
          <a:p>
            <a:r>
              <a:rPr lang="en-US" baseline="0" dirty="0" smtClean="0"/>
              <a:t>	sending out surveys to the residents by letter or email to make sure they’re comfortable with the thermal levels in the building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12F75-9DEB-48F9-A03E-8355CB666EB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203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Cost </a:t>
            </a:r>
            <a:r>
              <a:rPr lang="en-US" baseline="0" dirty="0" err="1" smtClean="0"/>
              <a:t>psf</a:t>
            </a:r>
            <a:r>
              <a:rPr lang="en-US" baseline="0" dirty="0" smtClean="0"/>
              <a:t> was based on costs for aluminum frame with acrylic glazing shelter, cost for industrial shop-</a:t>
            </a:r>
            <a:r>
              <a:rPr lang="en-US" baseline="0" dirty="0" err="1" smtClean="0"/>
              <a:t>fabbed</a:t>
            </a:r>
            <a:r>
              <a:rPr lang="en-US" baseline="0" dirty="0" smtClean="0"/>
              <a:t> railings, and slab on grade cost added together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Area was estimated by assuming each bike was about 5’x1’ of area, multiplied by 15% of 528 (79) and rounded to the next 50</a:t>
            </a:r>
          </a:p>
          <a:p>
            <a:endParaRPr lang="en-US" baseline="0" dirty="0" smtClean="0"/>
          </a:p>
          <a:p>
            <a:r>
              <a:rPr lang="en-US" baseline="0" dirty="0" smtClean="0"/>
              <a:t>Added another 10% for error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CREDIT IS NOT NECESSARY!</a:t>
            </a:r>
          </a:p>
          <a:p>
            <a:r>
              <a:rPr lang="en-US" baseline="0" dirty="0" smtClean="0"/>
              <a:t>Building can get 21 points, so the 0.1% expenditure can be omitted for a total of 20 credits, which still attains LEED Certified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12F75-9DEB-48F9-A03E-8355CB666EB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203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Took average price for a tree ($250/tree), assumed it needed a 5’x5’ area</a:t>
            </a:r>
          </a:p>
          <a:p>
            <a:r>
              <a:rPr lang="en-US" baseline="0" dirty="0" smtClean="0"/>
              <a:t>Estimated lot size @ about 150’x250’, subtracted estimate of 85’x250’ for pavement and building area, figured out how many trees would be needed to cover the rest of the lot</a:t>
            </a:r>
          </a:p>
          <a:p>
            <a:r>
              <a:rPr lang="en-US" baseline="0" dirty="0" smtClean="0"/>
              <a:t>= 650</a:t>
            </a:r>
          </a:p>
          <a:p>
            <a:endParaRPr lang="en-US" baseline="0" dirty="0" smtClean="0"/>
          </a:p>
          <a:p>
            <a:r>
              <a:rPr lang="en-US" baseline="0" dirty="0" smtClean="0"/>
              <a:t>Added another 20% of base cost in case of error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12F75-9DEB-48F9-A03E-8355CB666EB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203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12F75-9DEB-48F9-A03E-8355CB666EB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203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12F75-9DEB-48F9-A03E-8355CB666EB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203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12F75-9DEB-48F9-A03E-8355CB666EB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195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12F75-9DEB-48F9-A03E-8355CB666EB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195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12F75-9DEB-48F9-A03E-8355CB666EB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195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12F75-9DEB-48F9-A03E-8355CB666EB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19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Long floor plan, 52’x250’</a:t>
            </a:r>
          </a:p>
          <a:p>
            <a:r>
              <a:rPr lang="en-US" dirty="0" smtClean="0"/>
              <a:t>Almost square bays (13’x12.5’)</a:t>
            </a:r>
          </a:p>
          <a:p>
            <a:endParaRPr lang="en-US" dirty="0" smtClean="0"/>
          </a:p>
          <a:p>
            <a:r>
              <a:rPr lang="en-US" dirty="0" smtClean="0"/>
              <a:t>Floor</a:t>
            </a:r>
            <a:r>
              <a:rPr lang="en-US" baseline="0" dirty="0" smtClean="0"/>
              <a:t> is split into pre-assembled modules, where quantities of pre-plumbed, pre-wired walls are brought in to area specs </a:t>
            </a:r>
          </a:p>
          <a:p>
            <a:r>
              <a:rPr lang="en-US" baseline="0" dirty="0" smtClean="0"/>
              <a:t>bathrooms come entirely prefabricated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12F75-9DEB-48F9-A03E-8355CB666E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382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12F75-9DEB-48F9-A03E-8355CB666EB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195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12F75-9DEB-48F9-A03E-8355CB666EB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19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Lift-slab is unusual because few construction projects in the US have been built using this method since the collapse of </a:t>
            </a:r>
            <a:r>
              <a:rPr lang="en-US" baseline="0" dirty="0" err="1" smtClean="0"/>
              <a:t>L’Ambiance</a:t>
            </a:r>
            <a:r>
              <a:rPr lang="en-US" baseline="0" dirty="0" smtClean="0"/>
              <a:t> Plaza, which killed 28 people</a:t>
            </a:r>
          </a:p>
          <a:p>
            <a:r>
              <a:rPr lang="en-US" baseline="0" dirty="0" smtClean="0"/>
              <a:t>Lift-slab is a fast and effective method for quickly erecting regular structures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Premise:</a:t>
            </a:r>
          </a:p>
          <a:p>
            <a:r>
              <a:rPr lang="en-US" baseline="0" dirty="0" smtClean="0"/>
              <a:t>Cores come first</a:t>
            </a:r>
          </a:p>
          <a:p>
            <a:r>
              <a:rPr lang="en-US" baseline="0" dirty="0" smtClean="0"/>
              <a:t>Top floor is lifted (one half 2 a time) into place using strand jacks @ the corners of every core</a:t>
            </a:r>
          </a:p>
          <a:p>
            <a:r>
              <a:rPr lang="en-US" baseline="0" dirty="0" smtClean="0"/>
              <a:t>Point out seam in the middle of each floor</a:t>
            </a:r>
          </a:p>
          <a:p>
            <a:r>
              <a:rPr lang="en-US" baseline="0" dirty="0" smtClean="0"/>
              <a:t>Floors are attached to core via a wide flange (see appendix)</a:t>
            </a:r>
          </a:p>
          <a:p>
            <a:r>
              <a:rPr lang="en-US" baseline="0" dirty="0" smtClean="0"/>
              <a:t>Cladding is lifted with each floor</a:t>
            </a:r>
          </a:p>
          <a:p>
            <a:r>
              <a:rPr lang="en-US" baseline="0" dirty="0" smtClean="0"/>
              <a:t>Idea – have it be as hands off as possible, with as few workers ever in the air as possible, and avoid the need for a crane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12F75-9DEB-48F9-A03E-8355CB666E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38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Soils report says “deep foundations”</a:t>
            </a:r>
          </a:p>
          <a:p>
            <a:r>
              <a:rPr lang="en-US" baseline="0" dirty="0" smtClean="0"/>
              <a:t>Owner/contractor plans on making an argument for mat foundations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Floor system is </a:t>
            </a:r>
            <a:r>
              <a:rPr lang="en-US" baseline="0" dirty="0" err="1" smtClean="0"/>
              <a:t>noncomposite</a:t>
            </a:r>
            <a:endParaRPr lang="en-US" baseline="0" dirty="0" smtClean="0"/>
          </a:p>
          <a:p>
            <a:r>
              <a:rPr lang="en-US" baseline="0" dirty="0" smtClean="0"/>
              <a:t>3000 psi concrete</a:t>
            </a:r>
          </a:p>
          <a:p>
            <a:r>
              <a:rPr lang="en-US" baseline="0" dirty="0" smtClean="0"/>
              <a:t>Every structural steel member is cambered, up to 4” at the cantilevered end of the interior girders, to adhere to serviceability requirements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Steel is assembled, and concrete is poured over half of the floor in 2 days, then the floor is immediately lifted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12F75-9DEB-48F9-A03E-8355CB666E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20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Cores are both the lateral and gravity system</a:t>
            </a:r>
          </a:p>
          <a:p>
            <a:r>
              <a:rPr lang="en-US" baseline="0" dirty="0" smtClean="0"/>
              <a:t>No columns</a:t>
            </a:r>
          </a:p>
          <a:p>
            <a:r>
              <a:rPr lang="en-US" baseline="0" dirty="0" smtClean="0"/>
              <a:t>Floors are cantilevered off of the cores, which function as just point load supports @ corners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2’ deep coupling beams @ openings</a:t>
            </a:r>
          </a:p>
          <a:p>
            <a:r>
              <a:rPr lang="en-US" baseline="0" dirty="0" smtClean="0"/>
              <a:t>25’ x 25’ cores, 8” thick</a:t>
            </a:r>
          </a:p>
          <a:p>
            <a:r>
              <a:rPr lang="en-US" baseline="0" dirty="0" err="1" smtClean="0"/>
              <a:t>F’c</a:t>
            </a:r>
            <a:r>
              <a:rPr lang="en-US" baseline="0" dirty="0" smtClean="0"/>
              <a:t> = 4000</a:t>
            </a:r>
          </a:p>
          <a:p>
            <a:r>
              <a:rPr lang="en-US" baseline="0" dirty="0" smtClean="0"/>
              <a:t>Minimum ACI 318 reinforcing requirements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12F75-9DEB-48F9-A03E-8355CB666E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20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12F75-9DEB-48F9-A03E-8355CB666E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20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12F75-9DEB-48F9-A03E-8355CB666E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20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9144000" y="-533400"/>
            <a:ext cx="9144000" cy="8001000"/>
          </a:xfrm>
          <a:prstGeom prst="rect">
            <a:avLst/>
          </a:prstGeom>
          <a:solidFill>
            <a:srgbClr val="8FABE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2743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304800" y="762000"/>
            <a:ext cx="27965400" cy="0"/>
          </a:xfrm>
          <a:prstGeom prst="line">
            <a:avLst/>
          </a:prstGeom>
          <a:ln w="19050">
            <a:solidFill>
              <a:srgbClr val="8FAB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-228600" y="914400"/>
            <a:ext cx="27965400" cy="0"/>
          </a:xfrm>
          <a:prstGeom prst="line">
            <a:avLst/>
          </a:prstGeom>
          <a:ln w="38100">
            <a:solidFill>
              <a:srgbClr val="8FAB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E:\Presentation\Name bann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1" y="-132756"/>
            <a:ext cx="2932979" cy="109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Presentation\SW banner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400" y="-16873"/>
            <a:ext cx="6582425" cy="85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9296400" y="1143000"/>
            <a:ext cx="87630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2"/>
          </p:nvPr>
        </p:nvSpPr>
        <p:spPr>
          <a:xfrm>
            <a:off x="18448421" y="1151021"/>
            <a:ext cx="87630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276600" y="1143000"/>
            <a:ext cx="5486400" cy="54864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50000"/>
              </a:lnSpc>
              <a:buFont typeface="Wingdings" pitchFamily="2" charset="2"/>
              <a:buChar char="§"/>
              <a:defRPr sz="2500">
                <a:solidFill>
                  <a:schemeClr val="bg1"/>
                </a:solidFill>
                <a:latin typeface="Century Gothic" pitchFamily="34" charset="0"/>
              </a:defRPr>
            </a:lvl1pPr>
            <a:lvl2pPr marL="742950" indent="-285750">
              <a:lnSpc>
                <a:spcPct val="150000"/>
              </a:lnSpc>
              <a:buFont typeface="Arial" pitchFamily="34" charset="0"/>
              <a:buChar char="•"/>
              <a:defRPr sz="2500">
                <a:solidFill>
                  <a:schemeClr val="bg1"/>
                </a:solidFill>
                <a:latin typeface="Century Gothic" pitchFamily="34" charset="0"/>
              </a:defRPr>
            </a:lvl2pPr>
            <a:lvl3pPr marL="914400" indent="0">
              <a:lnSpc>
                <a:spcPct val="150000"/>
              </a:lnSpc>
              <a:buFontTx/>
              <a:buNone/>
              <a:defRPr sz="2500">
                <a:solidFill>
                  <a:schemeClr val="bg1"/>
                </a:solidFill>
                <a:latin typeface="Century Gothic" pitchFamily="34" charset="0"/>
              </a:defRPr>
            </a:lvl3pPr>
            <a:lvl4pPr marL="1371600" indent="0">
              <a:lnSpc>
                <a:spcPct val="150000"/>
              </a:lnSpc>
              <a:buFontTx/>
              <a:buNone/>
              <a:defRPr sz="2200">
                <a:solidFill>
                  <a:schemeClr val="bg1"/>
                </a:solidFill>
                <a:latin typeface="Century Gothic" pitchFamily="34" charset="0"/>
              </a:defRPr>
            </a:lvl4pPr>
            <a:lvl5pPr marL="1828800" indent="0">
              <a:lnSpc>
                <a:spcPct val="150000"/>
              </a:lnSpc>
              <a:buFontTx/>
              <a:buNone/>
              <a:defRPr sz="2000">
                <a:solidFill>
                  <a:schemeClr val="bg1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6" name="Picture 2" descr="E:\Presentation\Bldg side banner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933450"/>
            <a:ext cx="4352925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9119936" y="48126"/>
            <a:ext cx="9168063" cy="76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3600" b="1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3600" b="1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3600" b="1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3600" b="1">
                <a:solidFill>
                  <a:schemeClr val="bg1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9144000" y="-533400"/>
            <a:ext cx="9144000" cy="8001000"/>
          </a:xfrm>
          <a:prstGeom prst="rect">
            <a:avLst/>
          </a:prstGeom>
          <a:solidFill>
            <a:srgbClr val="8FABE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2743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304800" y="762000"/>
            <a:ext cx="27965400" cy="0"/>
          </a:xfrm>
          <a:prstGeom prst="line">
            <a:avLst/>
          </a:prstGeom>
          <a:ln w="19050">
            <a:solidFill>
              <a:srgbClr val="8FAB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-228600" y="914400"/>
            <a:ext cx="27965400" cy="0"/>
          </a:xfrm>
          <a:prstGeom prst="line">
            <a:avLst/>
          </a:prstGeom>
          <a:ln w="38100">
            <a:solidFill>
              <a:srgbClr val="8FAB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E:\Presentation\Name bann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1" y="-132756"/>
            <a:ext cx="2932979" cy="109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Presentation\SW banner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400" y="-16873"/>
            <a:ext cx="6582425" cy="85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296400" y="1143000"/>
            <a:ext cx="8763000" cy="54984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8456442" y="1143000"/>
            <a:ext cx="8734926" cy="54864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50000"/>
              </a:lnSpc>
              <a:buFont typeface="Wingdings" pitchFamily="2" charset="2"/>
              <a:buChar char="§"/>
              <a:defRPr sz="2500">
                <a:solidFill>
                  <a:schemeClr val="bg1"/>
                </a:solidFill>
                <a:latin typeface="Century Gothic" pitchFamily="34" charset="0"/>
              </a:defRPr>
            </a:lvl1pPr>
            <a:lvl2pPr marL="742950" indent="-285750">
              <a:lnSpc>
                <a:spcPct val="150000"/>
              </a:lnSpc>
              <a:buFont typeface="Arial" pitchFamily="34" charset="0"/>
              <a:buChar char="•"/>
              <a:defRPr sz="2500">
                <a:solidFill>
                  <a:schemeClr val="bg1"/>
                </a:solidFill>
                <a:latin typeface="Century Gothic" pitchFamily="34" charset="0"/>
              </a:defRPr>
            </a:lvl2pPr>
            <a:lvl3pPr marL="914400" indent="0">
              <a:lnSpc>
                <a:spcPct val="150000"/>
              </a:lnSpc>
              <a:buFontTx/>
              <a:buNone/>
              <a:defRPr sz="2500">
                <a:solidFill>
                  <a:schemeClr val="bg1"/>
                </a:solidFill>
                <a:latin typeface="Century Gothic" pitchFamily="34" charset="0"/>
              </a:defRPr>
            </a:lvl3pPr>
            <a:lvl4pPr marL="1371600" indent="0">
              <a:lnSpc>
                <a:spcPct val="150000"/>
              </a:lnSpc>
              <a:buFontTx/>
              <a:buNone/>
              <a:defRPr sz="2200">
                <a:solidFill>
                  <a:schemeClr val="bg1"/>
                </a:solidFill>
                <a:latin typeface="Century Gothic" pitchFamily="34" charset="0"/>
              </a:defRPr>
            </a:lvl4pPr>
            <a:lvl5pPr marL="1828800" indent="0">
              <a:lnSpc>
                <a:spcPct val="150000"/>
              </a:lnSpc>
              <a:buFontTx/>
              <a:buNone/>
              <a:defRPr sz="2000">
                <a:solidFill>
                  <a:schemeClr val="bg1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276600" y="1143000"/>
            <a:ext cx="5486400" cy="54864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50000"/>
              </a:lnSpc>
              <a:buFont typeface="Wingdings" pitchFamily="2" charset="2"/>
              <a:buChar char="§"/>
              <a:defRPr sz="2500">
                <a:solidFill>
                  <a:schemeClr val="bg1"/>
                </a:solidFill>
                <a:latin typeface="Century Gothic" pitchFamily="34" charset="0"/>
              </a:defRPr>
            </a:lvl1pPr>
            <a:lvl2pPr marL="742950" indent="-285750">
              <a:lnSpc>
                <a:spcPct val="150000"/>
              </a:lnSpc>
              <a:buFont typeface="Arial" pitchFamily="34" charset="0"/>
              <a:buChar char="•"/>
              <a:defRPr sz="2500">
                <a:solidFill>
                  <a:schemeClr val="bg1"/>
                </a:solidFill>
                <a:latin typeface="Century Gothic" pitchFamily="34" charset="0"/>
              </a:defRPr>
            </a:lvl2pPr>
            <a:lvl3pPr marL="914400" indent="0">
              <a:lnSpc>
                <a:spcPct val="150000"/>
              </a:lnSpc>
              <a:buFontTx/>
              <a:buNone/>
              <a:defRPr sz="2500">
                <a:solidFill>
                  <a:schemeClr val="bg1"/>
                </a:solidFill>
                <a:latin typeface="Century Gothic" pitchFamily="34" charset="0"/>
              </a:defRPr>
            </a:lvl3pPr>
            <a:lvl4pPr marL="1371600" indent="0">
              <a:lnSpc>
                <a:spcPct val="150000"/>
              </a:lnSpc>
              <a:buFontTx/>
              <a:buNone/>
              <a:defRPr sz="2200">
                <a:solidFill>
                  <a:schemeClr val="bg1"/>
                </a:solidFill>
                <a:latin typeface="Century Gothic" pitchFamily="34" charset="0"/>
              </a:defRPr>
            </a:lvl4pPr>
            <a:lvl5pPr marL="1828800" indent="0">
              <a:lnSpc>
                <a:spcPct val="150000"/>
              </a:lnSpc>
              <a:buFontTx/>
              <a:buNone/>
              <a:defRPr sz="2000">
                <a:solidFill>
                  <a:schemeClr val="bg1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7" name="Picture 2" descr="E:\Presentation\Bldg side banner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933450"/>
            <a:ext cx="4352925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9119936" y="48126"/>
            <a:ext cx="9168063" cy="76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spc="3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3600" b="1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3600" b="1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3600" b="1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3600" b="1">
                <a:solidFill>
                  <a:schemeClr val="bg1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956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9144000" y="-533400"/>
            <a:ext cx="9144000" cy="8001000"/>
          </a:xfrm>
          <a:prstGeom prst="rect">
            <a:avLst/>
          </a:prstGeom>
          <a:solidFill>
            <a:srgbClr val="8FABE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2743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304800" y="762000"/>
            <a:ext cx="27965400" cy="0"/>
          </a:xfrm>
          <a:prstGeom prst="line">
            <a:avLst/>
          </a:prstGeom>
          <a:ln w="19050">
            <a:solidFill>
              <a:srgbClr val="8FAB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-228600" y="914400"/>
            <a:ext cx="27965400" cy="0"/>
          </a:xfrm>
          <a:prstGeom prst="line">
            <a:avLst/>
          </a:prstGeom>
          <a:ln w="38100">
            <a:solidFill>
              <a:srgbClr val="8FAB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E:\Presentation\Name bann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1" y="-132756"/>
            <a:ext cx="2932979" cy="109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Presentation\SW banner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400" y="-16873"/>
            <a:ext cx="6582425" cy="85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276600" y="1143000"/>
            <a:ext cx="5486400" cy="54864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50000"/>
              </a:lnSpc>
              <a:buFont typeface="Wingdings" pitchFamily="2" charset="2"/>
              <a:buChar char="§"/>
              <a:defRPr sz="2500">
                <a:solidFill>
                  <a:schemeClr val="bg1"/>
                </a:solidFill>
                <a:latin typeface="Century Gothic" pitchFamily="34" charset="0"/>
              </a:defRPr>
            </a:lvl1pPr>
            <a:lvl2pPr marL="742950" indent="-285750">
              <a:lnSpc>
                <a:spcPct val="150000"/>
              </a:lnSpc>
              <a:buFont typeface="Arial" pitchFamily="34" charset="0"/>
              <a:buChar char="•"/>
              <a:defRPr sz="2500">
                <a:solidFill>
                  <a:schemeClr val="bg1"/>
                </a:solidFill>
                <a:latin typeface="Century Gothic" pitchFamily="34" charset="0"/>
              </a:defRPr>
            </a:lvl2pPr>
            <a:lvl3pPr marL="914400" indent="0">
              <a:lnSpc>
                <a:spcPct val="150000"/>
              </a:lnSpc>
              <a:buFontTx/>
              <a:buNone/>
              <a:defRPr sz="2500">
                <a:solidFill>
                  <a:schemeClr val="bg1"/>
                </a:solidFill>
                <a:latin typeface="Century Gothic" pitchFamily="34" charset="0"/>
              </a:defRPr>
            </a:lvl3pPr>
            <a:lvl4pPr marL="1371600" indent="0">
              <a:lnSpc>
                <a:spcPct val="150000"/>
              </a:lnSpc>
              <a:buFontTx/>
              <a:buNone/>
              <a:defRPr sz="2200">
                <a:solidFill>
                  <a:schemeClr val="bg1"/>
                </a:solidFill>
                <a:latin typeface="Century Gothic" pitchFamily="34" charset="0"/>
              </a:defRPr>
            </a:lvl4pPr>
            <a:lvl5pPr marL="1828800" indent="0">
              <a:lnSpc>
                <a:spcPct val="150000"/>
              </a:lnSpc>
              <a:buFontTx/>
              <a:buNone/>
              <a:defRPr sz="2000">
                <a:solidFill>
                  <a:schemeClr val="bg1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972674" y="1143000"/>
            <a:ext cx="4114800" cy="54984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296400" y="1143000"/>
            <a:ext cx="4648200" cy="54864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50000"/>
              </a:lnSpc>
              <a:buFont typeface="Wingdings" pitchFamily="2" charset="2"/>
              <a:buChar char="§"/>
              <a:defRPr sz="2500">
                <a:solidFill>
                  <a:schemeClr val="bg1"/>
                </a:solidFill>
                <a:latin typeface="Century Gothic" pitchFamily="34" charset="0"/>
              </a:defRPr>
            </a:lvl1pPr>
            <a:lvl2pPr marL="742950" indent="-285750">
              <a:lnSpc>
                <a:spcPct val="150000"/>
              </a:lnSpc>
              <a:buFont typeface="Arial" pitchFamily="34" charset="0"/>
              <a:buChar char="•"/>
              <a:defRPr sz="2500">
                <a:solidFill>
                  <a:schemeClr val="bg1"/>
                </a:solidFill>
                <a:latin typeface="Century Gothic" pitchFamily="34" charset="0"/>
              </a:defRPr>
            </a:lvl2pPr>
            <a:lvl3pPr marL="914400" indent="0">
              <a:lnSpc>
                <a:spcPct val="150000"/>
              </a:lnSpc>
              <a:buFontTx/>
              <a:buNone/>
              <a:defRPr sz="2500">
                <a:solidFill>
                  <a:schemeClr val="bg1"/>
                </a:solidFill>
                <a:latin typeface="Century Gothic" pitchFamily="34" charset="0"/>
              </a:defRPr>
            </a:lvl3pPr>
            <a:lvl4pPr marL="1371600" indent="0">
              <a:lnSpc>
                <a:spcPct val="150000"/>
              </a:lnSpc>
              <a:buFontTx/>
              <a:buNone/>
              <a:defRPr sz="2200">
                <a:solidFill>
                  <a:schemeClr val="bg1"/>
                </a:solidFill>
                <a:latin typeface="Century Gothic" pitchFamily="34" charset="0"/>
              </a:defRPr>
            </a:lvl4pPr>
            <a:lvl5pPr marL="1828800" indent="0">
              <a:lnSpc>
                <a:spcPct val="150000"/>
              </a:lnSpc>
              <a:buFontTx/>
              <a:buNone/>
              <a:defRPr sz="2000">
                <a:solidFill>
                  <a:schemeClr val="bg1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8464462" y="1447800"/>
            <a:ext cx="8750969" cy="51936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3074" name="Picture 2" descr="E:\Presentation\Bldg side banner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933450"/>
            <a:ext cx="4352925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9119936" y="48126"/>
            <a:ext cx="9168063" cy="76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spc="3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3600" b="1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3600" b="1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3600" b="1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3600" b="1">
                <a:solidFill>
                  <a:schemeClr val="bg1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8263937" y="914400"/>
            <a:ext cx="9168063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spc="3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3600" b="1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3600" b="1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3600" b="1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3600" b="1">
                <a:solidFill>
                  <a:schemeClr val="bg1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9924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al Tex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9144000" y="-533400"/>
            <a:ext cx="9144000" cy="8001000"/>
          </a:xfrm>
          <a:prstGeom prst="rect">
            <a:avLst/>
          </a:prstGeom>
          <a:solidFill>
            <a:srgbClr val="8FABE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2743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304800" y="762000"/>
            <a:ext cx="27965400" cy="0"/>
          </a:xfrm>
          <a:prstGeom prst="line">
            <a:avLst/>
          </a:prstGeom>
          <a:ln w="19050">
            <a:solidFill>
              <a:srgbClr val="8FAB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-228600" y="914400"/>
            <a:ext cx="27965400" cy="0"/>
          </a:xfrm>
          <a:prstGeom prst="line">
            <a:avLst/>
          </a:prstGeom>
          <a:ln w="38100">
            <a:solidFill>
              <a:srgbClr val="8FAB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E:\Presentation\Name bann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1" y="-132756"/>
            <a:ext cx="2932979" cy="109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Presentation\SW banner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400" y="-16873"/>
            <a:ext cx="6582425" cy="85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276600" y="1143000"/>
            <a:ext cx="5486400" cy="54864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50000"/>
              </a:lnSpc>
              <a:buFont typeface="Wingdings" pitchFamily="2" charset="2"/>
              <a:buChar char="§"/>
              <a:defRPr sz="2500">
                <a:solidFill>
                  <a:schemeClr val="bg1"/>
                </a:solidFill>
                <a:latin typeface="Century Gothic" pitchFamily="34" charset="0"/>
              </a:defRPr>
            </a:lvl1pPr>
            <a:lvl2pPr marL="742950" indent="-285750">
              <a:lnSpc>
                <a:spcPct val="150000"/>
              </a:lnSpc>
              <a:buFont typeface="Arial" pitchFamily="34" charset="0"/>
              <a:buChar char="•"/>
              <a:defRPr sz="2500">
                <a:solidFill>
                  <a:schemeClr val="bg1"/>
                </a:solidFill>
                <a:latin typeface="Century Gothic" pitchFamily="34" charset="0"/>
              </a:defRPr>
            </a:lvl2pPr>
            <a:lvl3pPr marL="914400" indent="0">
              <a:lnSpc>
                <a:spcPct val="150000"/>
              </a:lnSpc>
              <a:buFontTx/>
              <a:buNone/>
              <a:defRPr sz="2500">
                <a:solidFill>
                  <a:schemeClr val="bg1"/>
                </a:solidFill>
                <a:latin typeface="Century Gothic" pitchFamily="34" charset="0"/>
              </a:defRPr>
            </a:lvl3pPr>
            <a:lvl4pPr marL="1371600" indent="0">
              <a:lnSpc>
                <a:spcPct val="150000"/>
              </a:lnSpc>
              <a:buFontTx/>
              <a:buNone/>
              <a:defRPr sz="2200">
                <a:solidFill>
                  <a:schemeClr val="bg1"/>
                </a:solidFill>
                <a:latin typeface="Century Gothic" pitchFamily="34" charset="0"/>
              </a:defRPr>
            </a:lvl4pPr>
            <a:lvl5pPr marL="1828800" indent="0">
              <a:lnSpc>
                <a:spcPct val="150000"/>
              </a:lnSpc>
              <a:buFontTx/>
              <a:buNone/>
              <a:defRPr sz="2000">
                <a:solidFill>
                  <a:schemeClr val="bg1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296400" y="1143000"/>
            <a:ext cx="8823158" cy="54864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50000"/>
              </a:lnSpc>
              <a:buFont typeface="Wingdings" pitchFamily="2" charset="2"/>
              <a:buChar char="§"/>
              <a:defRPr sz="2500">
                <a:solidFill>
                  <a:schemeClr val="bg1"/>
                </a:solidFill>
                <a:latin typeface="Century Gothic" pitchFamily="34" charset="0"/>
              </a:defRPr>
            </a:lvl1pPr>
            <a:lvl2pPr marL="742950" indent="-285750">
              <a:lnSpc>
                <a:spcPct val="150000"/>
              </a:lnSpc>
              <a:buFont typeface="Arial" pitchFamily="34" charset="0"/>
              <a:buChar char="•"/>
              <a:defRPr sz="2500">
                <a:solidFill>
                  <a:schemeClr val="bg1"/>
                </a:solidFill>
                <a:latin typeface="Century Gothic" pitchFamily="34" charset="0"/>
              </a:defRPr>
            </a:lvl2pPr>
            <a:lvl3pPr marL="914400" indent="0">
              <a:lnSpc>
                <a:spcPct val="150000"/>
              </a:lnSpc>
              <a:buFontTx/>
              <a:buNone/>
              <a:defRPr sz="2500">
                <a:solidFill>
                  <a:schemeClr val="bg1"/>
                </a:solidFill>
                <a:latin typeface="Century Gothic" pitchFamily="34" charset="0"/>
              </a:defRPr>
            </a:lvl3pPr>
            <a:lvl4pPr marL="1371600" indent="0">
              <a:lnSpc>
                <a:spcPct val="150000"/>
              </a:lnSpc>
              <a:buFontTx/>
              <a:buNone/>
              <a:defRPr sz="2200">
                <a:solidFill>
                  <a:schemeClr val="bg1"/>
                </a:solidFill>
                <a:latin typeface="Century Gothic" pitchFamily="34" charset="0"/>
              </a:defRPr>
            </a:lvl4pPr>
            <a:lvl5pPr marL="1828800" indent="0">
              <a:lnSpc>
                <a:spcPct val="150000"/>
              </a:lnSpc>
              <a:buFontTx/>
              <a:buNone/>
              <a:defRPr sz="2000">
                <a:solidFill>
                  <a:schemeClr val="bg1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8464462" y="1447800"/>
            <a:ext cx="8750969" cy="51936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3074" name="Picture 2" descr="E:\Presentation\Bldg side banner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933450"/>
            <a:ext cx="4352925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9119936" y="48126"/>
            <a:ext cx="9168063" cy="76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spc="3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3600" b="1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3600" b="1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3600" b="1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3600" b="1">
                <a:solidFill>
                  <a:schemeClr val="bg1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8263937" y="914400"/>
            <a:ext cx="9168063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spc="3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3600" b="1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3600" b="1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3600" b="1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3600" b="1">
                <a:solidFill>
                  <a:schemeClr val="bg1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3355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, 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9144000" y="-533400"/>
            <a:ext cx="9144000" cy="8001000"/>
          </a:xfrm>
          <a:prstGeom prst="rect">
            <a:avLst/>
          </a:prstGeom>
          <a:solidFill>
            <a:srgbClr val="8FABE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2743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304800" y="762000"/>
            <a:ext cx="27965400" cy="0"/>
          </a:xfrm>
          <a:prstGeom prst="line">
            <a:avLst/>
          </a:prstGeom>
          <a:ln w="19050">
            <a:solidFill>
              <a:srgbClr val="8FAB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-228600" y="914400"/>
            <a:ext cx="27965400" cy="0"/>
          </a:xfrm>
          <a:prstGeom prst="line">
            <a:avLst/>
          </a:prstGeom>
          <a:ln w="38100">
            <a:solidFill>
              <a:srgbClr val="8FAB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E:\Presentation\Name bann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1" y="-132756"/>
            <a:ext cx="2932979" cy="109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Presentation\SW banner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400" y="-16873"/>
            <a:ext cx="6582425" cy="85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276600" y="1143000"/>
            <a:ext cx="5486400" cy="54864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50000"/>
              </a:lnSpc>
              <a:buFont typeface="Wingdings" pitchFamily="2" charset="2"/>
              <a:buChar char="§"/>
              <a:defRPr sz="2500">
                <a:solidFill>
                  <a:schemeClr val="bg1"/>
                </a:solidFill>
                <a:latin typeface="Century Gothic" pitchFamily="34" charset="0"/>
              </a:defRPr>
            </a:lvl1pPr>
            <a:lvl2pPr marL="742950" indent="-285750">
              <a:lnSpc>
                <a:spcPct val="150000"/>
              </a:lnSpc>
              <a:buFont typeface="Arial" pitchFamily="34" charset="0"/>
              <a:buChar char="•"/>
              <a:defRPr sz="2500">
                <a:solidFill>
                  <a:schemeClr val="bg1"/>
                </a:solidFill>
                <a:latin typeface="Century Gothic" pitchFamily="34" charset="0"/>
              </a:defRPr>
            </a:lvl2pPr>
            <a:lvl3pPr marL="914400" indent="0">
              <a:lnSpc>
                <a:spcPct val="150000"/>
              </a:lnSpc>
              <a:buFontTx/>
              <a:buNone/>
              <a:defRPr sz="2500">
                <a:solidFill>
                  <a:schemeClr val="bg1"/>
                </a:solidFill>
                <a:latin typeface="Century Gothic" pitchFamily="34" charset="0"/>
              </a:defRPr>
            </a:lvl3pPr>
            <a:lvl4pPr marL="1371600" indent="0">
              <a:lnSpc>
                <a:spcPct val="150000"/>
              </a:lnSpc>
              <a:buFontTx/>
              <a:buNone/>
              <a:defRPr sz="2200">
                <a:solidFill>
                  <a:schemeClr val="bg1"/>
                </a:solidFill>
                <a:latin typeface="Century Gothic" pitchFamily="34" charset="0"/>
              </a:defRPr>
            </a:lvl4pPr>
            <a:lvl5pPr marL="1828800" indent="0">
              <a:lnSpc>
                <a:spcPct val="150000"/>
              </a:lnSpc>
              <a:buFontTx/>
              <a:buNone/>
              <a:defRPr sz="2000">
                <a:solidFill>
                  <a:schemeClr val="bg1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972674" y="1143000"/>
            <a:ext cx="4114800" cy="54984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296400" y="1143000"/>
            <a:ext cx="4648200" cy="54864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50000"/>
              </a:lnSpc>
              <a:buFont typeface="Wingdings" pitchFamily="2" charset="2"/>
              <a:buChar char="§"/>
              <a:defRPr sz="2500">
                <a:solidFill>
                  <a:schemeClr val="bg1"/>
                </a:solidFill>
                <a:latin typeface="Century Gothic" pitchFamily="34" charset="0"/>
              </a:defRPr>
            </a:lvl1pPr>
            <a:lvl2pPr marL="742950" indent="-285750">
              <a:lnSpc>
                <a:spcPct val="150000"/>
              </a:lnSpc>
              <a:buFont typeface="Arial" pitchFamily="34" charset="0"/>
              <a:buChar char="•"/>
              <a:defRPr sz="2500">
                <a:solidFill>
                  <a:schemeClr val="bg1"/>
                </a:solidFill>
                <a:latin typeface="Century Gothic" pitchFamily="34" charset="0"/>
              </a:defRPr>
            </a:lvl2pPr>
            <a:lvl3pPr marL="914400" indent="0">
              <a:lnSpc>
                <a:spcPct val="150000"/>
              </a:lnSpc>
              <a:buFontTx/>
              <a:buNone/>
              <a:defRPr sz="2500">
                <a:solidFill>
                  <a:schemeClr val="bg1"/>
                </a:solidFill>
                <a:latin typeface="Century Gothic" pitchFamily="34" charset="0"/>
              </a:defRPr>
            </a:lvl3pPr>
            <a:lvl4pPr marL="1371600" indent="0">
              <a:lnSpc>
                <a:spcPct val="150000"/>
              </a:lnSpc>
              <a:buFontTx/>
              <a:buNone/>
              <a:defRPr sz="2200">
                <a:solidFill>
                  <a:schemeClr val="bg1"/>
                </a:solidFill>
                <a:latin typeface="Century Gothic" pitchFamily="34" charset="0"/>
              </a:defRPr>
            </a:lvl4pPr>
            <a:lvl5pPr marL="1828800" indent="0">
              <a:lnSpc>
                <a:spcPct val="150000"/>
              </a:lnSpc>
              <a:buFontTx/>
              <a:buNone/>
              <a:defRPr sz="2000">
                <a:solidFill>
                  <a:schemeClr val="bg1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2860000" y="1447800"/>
            <a:ext cx="4355431" cy="51936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3074" name="Picture 2" descr="E:\Presentation\Bldg side banner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933450"/>
            <a:ext cx="4352925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8464463" y="1447800"/>
            <a:ext cx="4395537" cy="51936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9119936" y="48126"/>
            <a:ext cx="9168063" cy="76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spc="3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3600" b="1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3600" b="1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3600" b="1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3600" b="1">
                <a:solidFill>
                  <a:schemeClr val="bg1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18263937" y="914400"/>
            <a:ext cx="9168063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spc="3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3600" b="1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3600" b="1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3600" b="1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3600" b="1">
                <a:solidFill>
                  <a:schemeClr val="bg1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710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9144000" y="-533400"/>
            <a:ext cx="9144000" cy="8001000"/>
          </a:xfrm>
          <a:prstGeom prst="rect">
            <a:avLst/>
          </a:prstGeom>
          <a:solidFill>
            <a:srgbClr val="8FABE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2743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304800" y="762000"/>
            <a:ext cx="27965400" cy="0"/>
          </a:xfrm>
          <a:prstGeom prst="line">
            <a:avLst/>
          </a:prstGeom>
          <a:ln w="19050">
            <a:solidFill>
              <a:srgbClr val="8FAB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-228600" y="914400"/>
            <a:ext cx="27965400" cy="0"/>
          </a:xfrm>
          <a:prstGeom prst="line">
            <a:avLst/>
          </a:prstGeom>
          <a:ln w="38100">
            <a:solidFill>
              <a:srgbClr val="8FAB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E:\Presentation\Name bann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1" y="-132756"/>
            <a:ext cx="2932979" cy="109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Presentation\SW banner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400" y="-16873"/>
            <a:ext cx="6582425" cy="85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276600" y="1143000"/>
            <a:ext cx="5486400" cy="54864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50000"/>
              </a:lnSpc>
              <a:buFont typeface="Wingdings" pitchFamily="2" charset="2"/>
              <a:buChar char="§"/>
              <a:defRPr sz="2500">
                <a:solidFill>
                  <a:schemeClr val="bg1"/>
                </a:solidFill>
                <a:latin typeface="Century Gothic" pitchFamily="34" charset="0"/>
              </a:defRPr>
            </a:lvl1pPr>
            <a:lvl2pPr marL="742950" indent="-285750">
              <a:lnSpc>
                <a:spcPct val="150000"/>
              </a:lnSpc>
              <a:buFont typeface="Arial" pitchFamily="34" charset="0"/>
              <a:buChar char="•"/>
              <a:defRPr sz="2500">
                <a:solidFill>
                  <a:schemeClr val="bg1"/>
                </a:solidFill>
                <a:latin typeface="Century Gothic" pitchFamily="34" charset="0"/>
              </a:defRPr>
            </a:lvl2pPr>
            <a:lvl3pPr marL="914400" indent="0">
              <a:lnSpc>
                <a:spcPct val="150000"/>
              </a:lnSpc>
              <a:buFontTx/>
              <a:buNone/>
              <a:defRPr sz="2500">
                <a:solidFill>
                  <a:schemeClr val="bg1"/>
                </a:solidFill>
                <a:latin typeface="Century Gothic" pitchFamily="34" charset="0"/>
              </a:defRPr>
            </a:lvl3pPr>
            <a:lvl4pPr marL="1371600" indent="0">
              <a:lnSpc>
                <a:spcPct val="150000"/>
              </a:lnSpc>
              <a:buFontTx/>
              <a:buNone/>
              <a:defRPr sz="2200">
                <a:solidFill>
                  <a:schemeClr val="bg1"/>
                </a:solidFill>
                <a:latin typeface="Century Gothic" pitchFamily="34" charset="0"/>
              </a:defRPr>
            </a:lvl4pPr>
            <a:lvl5pPr marL="1828800" indent="0">
              <a:lnSpc>
                <a:spcPct val="150000"/>
              </a:lnSpc>
              <a:buFontTx/>
              <a:buNone/>
              <a:defRPr sz="2000">
                <a:solidFill>
                  <a:schemeClr val="bg1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972674" y="1143000"/>
            <a:ext cx="4114800" cy="54984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296400" y="1143000"/>
            <a:ext cx="4648200" cy="54864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50000"/>
              </a:lnSpc>
              <a:buFont typeface="Wingdings" pitchFamily="2" charset="2"/>
              <a:buChar char="§"/>
              <a:defRPr sz="2500">
                <a:solidFill>
                  <a:schemeClr val="bg1"/>
                </a:solidFill>
                <a:latin typeface="Century Gothic" pitchFamily="34" charset="0"/>
              </a:defRPr>
            </a:lvl1pPr>
            <a:lvl2pPr marL="742950" indent="-285750">
              <a:lnSpc>
                <a:spcPct val="150000"/>
              </a:lnSpc>
              <a:buFont typeface="Arial" pitchFamily="34" charset="0"/>
              <a:buChar char="•"/>
              <a:defRPr sz="2500">
                <a:solidFill>
                  <a:schemeClr val="bg1"/>
                </a:solidFill>
                <a:latin typeface="Century Gothic" pitchFamily="34" charset="0"/>
              </a:defRPr>
            </a:lvl2pPr>
            <a:lvl3pPr marL="914400" indent="0">
              <a:lnSpc>
                <a:spcPct val="150000"/>
              </a:lnSpc>
              <a:buFontTx/>
              <a:buNone/>
              <a:defRPr sz="2500">
                <a:solidFill>
                  <a:schemeClr val="bg1"/>
                </a:solidFill>
                <a:latin typeface="Century Gothic" pitchFamily="34" charset="0"/>
              </a:defRPr>
            </a:lvl3pPr>
            <a:lvl4pPr marL="1371600" indent="0">
              <a:lnSpc>
                <a:spcPct val="150000"/>
              </a:lnSpc>
              <a:buFontTx/>
              <a:buNone/>
              <a:defRPr sz="2200">
                <a:solidFill>
                  <a:schemeClr val="bg1"/>
                </a:solidFill>
                <a:latin typeface="Century Gothic" pitchFamily="34" charset="0"/>
              </a:defRPr>
            </a:lvl4pPr>
            <a:lvl5pPr marL="1828800" indent="0">
              <a:lnSpc>
                <a:spcPct val="150000"/>
              </a:lnSpc>
              <a:buFontTx/>
              <a:buNone/>
              <a:defRPr sz="2000">
                <a:solidFill>
                  <a:schemeClr val="bg1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3074" name="Picture 2" descr="E:\Presentation\Bldg side banner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933450"/>
            <a:ext cx="4352925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8456442" y="1143000"/>
            <a:ext cx="8746958" cy="54864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50000"/>
              </a:lnSpc>
              <a:buFont typeface="Wingdings" pitchFamily="2" charset="2"/>
              <a:buChar char="§"/>
              <a:defRPr sz="2500">
                <a:solidFill>
                  <a:schemeClr val="bg1"/>
                </a:solidFill>
                <a:latin typeface="Century Gothic" pitchFamily="34" charset="0"/>
              </a:defRPr>
            </a:lvl1pPr>
            <a:lvl2pPr marL="742950" indent="-285750">
              <a:lnSpc>
                <a:spcPct val="150000"/>
              </a:lnSpc>
              <a:buFont typeface="Arial" pitchFamily="34" charset="0"/>
              <a:buChar char="•"/>
              <a:defRPr sz="2500">
                <a:solidFill>
                  <a:schemeClr val="bg1"/>
                </a:solidFill>
                <a:latin typeface="Century Gothic" pitchFamily="34" charset="0"/>
              </a:defRPr>
            </a:lvl2pPr>
            <a:lvl3pPr marL="914400" indent="0">
              <a:lnSpc>
                <a:spcPct val="150000"/>
              </a:lnSpc>
              <a:buFontTx/>
              <a:buNone/>
              <a:defRPr sz="2500">
                <a:solidFill>
                  <a:schemeClr val="bg1"/>
                </a:solidFill>
                <a:latin typeface="Century Gothic" pitchFamily="34" charset="0"/>
              </a:defRPr>
            </a:lvl3pPr>
            <a:lvl4pPr marL="1371600" indent="0">
              <a:lnSpc>
                <a:spcPct val="150000"/>
              </a:lnSpc>
              <a:buFontTx/>
              <a:buNone/>
              <a:defRPr sz="2200">
                <a:solidFill>
                  <a:schemeClr val="bg1"/>
                </a:solidFill>
                <a:latin typeface="Century Gothic" pitchFamily="34" charset="0"/>
              </a:defRPr>
            </a:lvl4pPr>
            <a:lvl5pPr marL="1828800" indent="0">
              <a:lnSpc>
                <a:spcPct val="150000"/>
              </a:lnSpc>
              <a:buFontTx/>
              <a:buNone/>
              <a:defRPr sz="2000">
                <a:solidFill>
                  <a:schemeClr val="bg1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9119936" y="48126"/>
            <a:ext cx="9168063" cy="76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3600" b="1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3600" b="1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3600" b="1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3600" b="1">
                <a:solidFill>
                  <a:schemeClr val="bg1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0109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9144000" y="-533400"/>
            <a:ext cx="9144000" cy="8001000"/>
          </a:xfrm>
          <a:prstGeom prst="rect">
            <a:avLst/>
          </a:prstGeom>
          <a:solidFill>
            <a:srgbClr val="8FABE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2743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304800" y="762000"/>
            <a:ext cx="27965400" cy="0"/>
          </a:xfrm>
          <a:prstGeom prst="line">
            <a:avLst/>
          </a:prstGeom>
          <a:ln w="19050">
            <a:solidFill>
              <a:srgbClr val="8FAB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-228600" y="914400"/>
            <a:ext cx="27965400" cy="0"/>
          </a:xfrm>
          <a:prstGeom prst="line">
            <a:avLst/>
          </a:prstGeom>
          <a:ln w="38100">
            <a:solidFill>
              <a:srgbClr val="8FAB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E:\Presentation\Name bann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1" y="-132756"/>
            <a:ext cx="2932979" cy="109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Presentation\SW banner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400" y="-16873"/>
            <a:ext cx="6582425" cy="85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276600" y="1143000"/>
            <a:ext cx="5486400" cy="54864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50000"/>
              </a:lnSpc>
              <a:buFont typeface="Wingdings" pitchFamily="2" charset="2"/>
              <a:buChar char="§"/>
              <a:defRPr sz="2500">
                <a:solidFill>
                  <a:schemeClr val="bg1"/>
                </a:solidFill>
                <a:latin typeface="Century Gothic" pitchFamily="34" charset="0"/>
              </a:defRPr>
            </a:lvl1pPr>
            <a:lvl2pPr marL="742950" indent="-285750">
              <a:lnSpc>
                <a:spcPct val="150000"/>
              </a:lnSpc>
              <a:buFont typeface="Arial" pitchFamily="34" charset="0"/>
              <a:buChar char="•"/>
              <a:defRPr sz="2500">
                <a:solidFill>
                  <a:schemeClr val="bg1"/>
                </a:solidFill>
                <a:latin typeface="Century Gothic" pitchFamily="34" charset="0"/>
              </a:defRPr>
            </a:lvl2pPr>
            <a:lvl3pPr marL="914400" indent="0">
              <a:lnSpc>
                <a:spcPct val="150000"/>
              </a:lnSpc>
              <a:buFontTx/>
              <a:buNone/>
              <a:defRPr sz="2500">
                <a:solidFill>
                  <a:schemeClr val="bg1"/>
                </a:solidFill>
                <a:latin typeface="Century Gothic" pitchFamily="34" charset="0"/>
              </a:defRPr>
            </a:lvl3pPr>
            <a:lvl4pPr marL="1371600" indent="0">
              <a:lnSpc>
                <a:spcPct val="150000"/>
              </a:lnSpc>
              <a:buFontTx/>
              <a:buNone/>
              <a:defRPr sz="2200">
                <a:solidFill>
                  <a:schemeClr val="bg1"/>
                </a:solidFill>
                <a:latin typeface="Century Gothic" pitchFamily="34" charset="0"/>
              </a:defRPr>
            </a:lvl4pPr>
            <a:lvl5pPr marL="1828800" indent="0">
              <a:lnSpc>
                <a:spcPct val="150000"/>
              </a:lnSpc>
              <a:buFontTx/>
              <a:buNone/>
              <a:defRPr sz="2000">
                <a:solidFill>
                  <a:schemeClr val="bg1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296399" y="1143000"/>
            <a:ext cx="8799095" cy="54864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50000"/>
              </a:lnSpc>
              <a:buFont typeface="Wingdings" pitchFamily="2" charset="2"/>
              <a:buChar char="§"/>
              <a:defRPr sz="2500">
                <a:solidFill>
                  <a:schemeClr val="bg1"/>
                </a:solidFill>
                <a:latin typeface="Century Gothic" pitchFamily="34" charset="0"/>
              </a:defRPr>
            </a:lvl1pPr>
            <a:lvl2pPr marL="742950" indent="-285750">
              <a:lnSpc>
                <a:spcPct val="150000"/>
              </a:lnSpc>
              <a:buFont typeface="Arial" pitchFamily="34" charset="0"/>
              <a:buChar char="•"/>
              <a:defRPr sz="2500">
                <a:solidFill>
                  <a:schemeClr val="bg1"/>
                </a:solidFill>
                <a:latin typeface="Century Gothic" pitchFamily="34" charset="0"/>
              </a:defRPr>
            </a:lvl2pPr>
            <a:lvl3pPr marL="914400" indent="0">
              <a:lnSpc>
                <a:spcPct val="150000"/>
              </a:lnSpc>
              <a:buFontTx/>
              <a:buNone/>
              <a:defRPr sz="2500">
                <a:solidFill>
                  <a:schemeClr val="bg1"/>
                </a:solidFill>
                <a:latin typeface="Century Gothic" pitchFamily="34" charset="0"/>
              </a:defRPr>
            </a:lvl3pPr>
            <a:lvl4pPr marL="1371600" indent="0">
              <a:lnSpc>
                <a:spcPct val="150000"/>
              </a:lnSpc>
              <a:buFontTx/>
              <a:buNone/>
              <a:defRPr sz="2200">
                <a:solidFill>
                  <a:schemeClr val="bg1"/>
                </a:solidFill>
                <a:latin typeface="Century Gothic" pitchFamily="34" charset="0"/>
              </a:defRPr>
            </a:lvl4pPr>
            <a:lvl5pPr marL="1828800" indent="0">
              <a:lnSpc>
                <a:spcPct val="150000"/>
              </a:lnSpc>
              <a:buFontTx/>
              <a:buNone/>
              <a:defRPr sz="2000">
                <a:solidFill>
                  <a:schemeClr val="bg1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3074" name="Picture 2" descr="E:\Presentation\Bldg side banner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933450"/>
            <a:ext cx="4352925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8456442" y="1143000"/>
            <a:ext cx="8746958" cy="54864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50000"/>
              </a:lnSpc>
              <a:buFont typeface="Wingdings" pitchFamily="2" charset="2"/>
              <a:buChar char="§"/>
              <a:defRPr sz="2500">
                <a:solidFill>
                  <a:schemeClr val="bg1"/>
                </a:solidFill>
                <a:latin typeface="Century Gothic" pitchFamily="34" charset="0"/>
              </a:defRPr>
            </a:lvl1pPr>
            <a:lvl2pPr marL="742950" indent="-285750">
              <a:lnSpc>
                <a:spcPct val="150000"/>
              </a:lnSpc>
              <a:buFont typeface="Arial" pitchFamily="34" charset="0"/>
              <a:buChar char="•"/>
              <a:defRPr sz="2500">
                <a:solidFill>
                  <a:schemeClr val="bg1"/>
                </a:solidFill>
                <a:latin typeface="Century Gothic" pitchFamily="34" charset="0"/>
              </a:defRPr>
            </a:lvl2pPr>
            <a:lvl3pPr marL="914400" indent="0">
              <a:lnSpc>
                <a:spcPct val="150000"/>
              </a:lnSpc>
              <a:buFontTx/>
              <a:buNone/>
              <a:defRPr sz="2500">
                <a:solidFill>
                  <a:schemeClr val="bg1"/>
                </a:solidFill>
                <a:latin typeface="Century Gothic" pitchFamily="34" charset="0"/>
              </a:defRPr>
            </a:lvl3pPr>
            <a:lvl4pPr marL="1371600" indent="0">
              <a:lnSpc>
                <a:spcPct val="150000"/>
              </a:lnSpc>
              <a:buFontTx/>
              <a:buNone/>
              <a:defRPr sz="2200">
                <a:solidFill>
                  <a:schemeClr val="bg1"/>
                </a:solidFill>
                <a:latin typeface="Century Gothic" pitchFamily="34" charset="0"/>
              </a:defRPr>
            </a:lvl4pPr>
            <a:lvl5pPr marL="1828800" indent="0">
              <a:lnSpc>
                <a:spcPct val="150000"/>
              </a:lnSpc>
              <a:buFontTx/>
              <a:buNone/>
              <a:defRPr sz="2000">
                <a:solidFill>
                  <a:schemeClr val="bg1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9119936" y="48126"/>
            <a:ext cx="9168063" cy="76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3600" b="1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3600" b="1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3600" b="1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3600" b="1">
                <a:solidFill>
                  <a:schemeClr val="bg1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268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G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9144000" y="-533400"/>
            <a:ext cx="9144000" cy="8001000"/>
          </a:xfrm>
          <a:prstGeom prst="rect">
            <a:avLst/>
          </a:prstGeom>
          <a:solidFill>
            <a:srgbClr val="8FABE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2743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304800" y="762000"/>
            <a:ext cx="27965400" cy="0"/>
          </a:xfrm>
          <a:prstGeom prst="line">
            <a:avLst/>
          </a:prstGeom>
          <a:ln w="19050">
            <a:solidFill>
              <a:srgbClr val="8FAB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-228600" y="914400"/>
            <a:ext cx="27965400" cy="0"/>
          </a:xfrm>
          <a:prstGeom prst="line">
            <a:avLst/>
          </a:prstGeom>
          <a:ln w="38100">
            <a:solidFill>
              <a:srgbClr val="8FAB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E:\Presentation\Name bann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1" y="-132756"/>
            <a:ext cx="2932979" cy="109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Presentation\SW banner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400" y="-16873"/>
            <a:ext cx="6582425" cy="85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276600" y="1143000"/>
            <a:ext cx="5486400" cy="54864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50000"/>
              </a:lnSpc>
              <a:buFont typeface="Wingdings" pitchFamily="2" charset="2"/>
              <a:buChar char="§"/>
              <a:defRPr sz="2500">
                <a:solidFill>
                  <a:schemeClr val="bg1"/>
                </a:solidFill>
                <a:latin typeface="Century Gothic" pitchFamily="34" charset="0"/>
              </a:defRPr>
            </a:lvl1pPr>
            <a:lvl2pPr marL="742950" indent="-285750">
              <a:lnSpc>
                <a:spcPct val="150000"/>
              </a:lnSpc>
              <a:buFont typeface="Arial" pitchFamily="34" charset="0"/>
              <a:buChar char="•"/>
              <a:defRPr sz="2500">
                <a:solidFill>
                  <a:schemeClr val="bg1"/>
                </a:solidFill>
                <a:latin typeface="Century Gothic" pitchFamily="34" charset="0"/>
              </a:defRPr>
            </a:lvl2pPr>
            <a:lvl3pPr marL="914400" indent="0">
              <a:lnSpc>
                <a:spcPct val="150000"/>
              </a:lnSpc>
              <a:buFontTx/>
              <a:buNone/>
              <a:defRPr sz="2500">
                <a:solidFill>
                  <a:schemeClr val="bg1"/>
                </a:solidFill>
                <a:latin typeface="Century Gothic" pitchFamily="34" charset="0"/>
              </a:defRPr>
            </a:lvl3pPr>
            <a:lvl4pPr marL="1371600" indent="0">
              <a:lnSpc>
                <a:spcPct val="150000"/>
              </a:lnSpc>
              <a:buFontTx/>
              <a:buNone/>
              <a:defRPr sz="2200">
                <a:solidFill>
                  <a:schemeClr val="bg1"/>
                </a:solidFill>
                <a:latin typeface="Century Gothic" pitchFamily="34" charset="0"/>
              </a:defRPr>
            </a:lvl4pPr>
            <a:lvl5pPr marL="1828800" indent="0">
              <a:lnSpc>
                <a:spcPct val="150000"/>
              </a:lnSpc>
              <a:buFontTx/>
              <a:buNone/>
              <a:defRPr sz="2000">
                <a:solidFill>
                  <a:schemeClr val="bg1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8464462" y="1447800"/>
            <a:ext cx="8750969" cy="51936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3074" name="Picture 2" descr="E:\Presentation\Bldg side banner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933450"/>
            <a:ext cx="4352925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9119936" y="48126"/>
            <a:ext cx="9168063" cy="76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spc="3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3600" b="1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3600" b="1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3600" b="1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3600" b="1">
                <a:solidFill>
                  <a:schemeClr val="bg1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8263937" y="914400"/>
            <a:ext cx="9168063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spc="3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3600" b="1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3600" b="1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3600" b="1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3600" b="1">
                <a:solidFill>
                  <a:schemeClr val="bg1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9292388" y="1447800"/>
            <a:ext cx="8750969" cy="51936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9091863" y="914400"/>
            <a:ext cx="9168063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spc="3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3600" b="1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3600" b="1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3600" b="1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3600" b="1">
                <a:solidFill>
                  <a:schemeClr val="bg1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5473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0" y="-533400"/>
            <a:ext cx="9144000" cy="8001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81" r:id="rId4"/>
    <p:sldLayoutId id="2147483680" r:id="rId5"/>
    <p:sldLayoutId id="2147483679" r:id="rId6"/>
    <p:sldLayoutId id="2147483683" r:id="rId7"/>
    <p:sldLayoutId id="2147483682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533400"/>
            <a:ext cx="9144000" cy="8001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2743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E:\Presentation\Name bann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00600"/>
            <a:ext cx="4431219" cy="164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Presentation\SW bann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800" y="281578"/>
            <a:ext cx="9971070" cy="130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Presentation\Background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3" b="33388"/>
          <a:stretch/>
        </p:blipFill>
        <p:spPr bwMode="auto">
          <a:xfrm>
            <a:off x="10316918" y="1603669"/>
            <a:ext cx="6816368" cy="43873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1" name="Picture 7" descr="E:\Presentation\Lepage bann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6671830" cy="77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Background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Structural System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Problem Statement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Proposed Solution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Structural Investigations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Architectural Impact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Sustainability Study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How versatile is this construction method?</a:t>
            </a:r>
          </a:p>
          <a:p>
            <a:r>
              <a:rPr lang="en-US" sz="2200" dirty="0" smtClean="0"/>
              <a:t>How easily could it be redesigned for higher seismic loads?</a:t>
            </a:r>
          </a:p>
          <a:p>
            <a:pPr lvl="1"/>
            <a:r>
              <a:rPr lang="en-US" sz="2000" dirty="0" smtClean="0"/>
              <a:t>How would the connection of the floor system to the core need to change?</a:t>
            </a:r>
          </a:p>
          <a:p>
            <a:r>
              <a:rPr lang="en-US" sz="2200" dirty="0" smtClean="0"/>
              <a:t>How does the construction cost fluctuate for more extreme loading conditions?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pc="300" dirty="0" smtClean="0"/>
              <a:t>Problem Statement</a:t>
            </a:r>
            <a:endParaRPr lang="en-US" spc="3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36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Background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Structural System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Problem Statement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Proposed Solution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Structural Investigations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Architectural Impact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Sustainability Study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How versatile is this construction method?</a:t>
            </a:r>
          </a:p>
          <a:p>
            <a:r>
              <a:rPr lang="en-US" sz="2200" dirty="0" smtClean="0"/>
              <a:t>How easily could it be redesigned for higher seismic loads?</a:t>
            </a:r>
          </a:p>
          <a:p>
            <a:pPr lvl="1"/>
            <a:r>
              <a:rPr lang="en-US" sz="2000" dirty="0" smtClean="0"/>
              <a:t>How would the connection of the floor system to the core need to change?</a:t>
            </a:r>
          </a:p>
          <a:p>
            <a:r>
              <a:rPr lang="en-US" sz="2200" dirty="0" smtClean="0"/>
              <a:t>How does the construction cost fluctuate for more extreme loading conditions?</a:t>
            </a:r>
          </a:p>
          <a:p>
            <a:r>
              <a:rPr lang="en-US" sz="2200" dirty="0" smtClean="0"/>
              <a:t>What effect would the redesign have on the floor plan?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pc="300" dirty="0" smtClean="0"/>
              <a:t>Problem Statement</a:t>
            </a:r>
            <a:endParaRPr lang="en-US" spc="3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10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Background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Structural System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Problem Statement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Proposed Solution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Structural Investigations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Architectural Impact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Sustainability Study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How versatile is this construction method?</a:t>
            </a:r>
          </a:p>
          <a:p>
            <a:r>
              <a:rPr lang="en-US" sz="2200" dirty="0" smtClean="0"/>
              <a:t>How easily could it be redesigned for higher seismic loads?</a:t>
            </a:r>
          </a:p>
          <a:p>
            <a:pPr lvl="1"/>
            <a:r>
              <a:rPr lang="en-US" sz="2000" dirty="0" smtClean="0"/>
              <a:t>How would the connection of the floor system to the core need to change?</a:t>
            </a:r>
          </a:p>
          <a:p>
            <a:r>
              <a:rPr lang="en-US" sz="2200" dirty="0" smtClean="0"/>
              <a:t>How does the construction cost fluctuate for more extreme loading conditions?</a:t>
            </a:r>
          </a:p>
          <a:p>
            <a:r>
              <a:rPr lang="en-US" sz="2200" dirty="0" smtClean="0"/>
              <a:t>What effect would the redesign have on the floor plan?</a:t>
            </a:r>
          </a:p>
          <a:p>
            <a:r>
              <a:rPr lang="en-US" sz="2200" dirty="0" smtClean="0"/>
              <a:t>How easily can this type of building attain a LEED Certification in a cost-effective way?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pc="300" dirty="0" smtClean="0"/>
              <a:t>Problem Statement</a:t>
            </a:r>
            <a:endParaRPr lang="en-US" spc="3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59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Background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Structural System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Problem Statement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Proposed Solution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Structural Investigations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Architectural Impact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Sustainability Study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pc="300" dirty="0" smtClean="0"/>
              <a:t>Relocate to SDC D</a:t>
            </a:r>
          </a:p>
          <a:p>
            <a:pPr lvl="1"/>
            <a:r>
              <a:rPr lang="en-US" spc="300" dirty="0" smtClean="0"/>
              <a:t>St Louis, Missouri</a:t>
            </a:r>
          </a:p>
          <a:p>
            <a:r>
              <a:rPr lang="en-US" spc="300" dirty="0" smtClean="0"/>
              <a:t>Investigate ways to transfer diaphragm shear to the cores</a:t>
            </a:r>
          </a:p>
          <a:p>
            <a:r>
              <a:rPr lang="en-US" spc="300" dirty="0" smtClean="0"/>
              <a:t>Cost analysis</a:t>
            </a:r>
          </a:p>
          <a:p>
            <a:r>
              <a:rPr lang="en-US" spc="300" dirty="0" smtClean="0"/>
              <a:t>Architectural evaluation</a:t>
            </a:r>
          </a:p>
          <a:p>
            <a:r>
              <a:rPr lang="en-US" spc="300" dirty="0" smtClean="0"/>
              <a:t>Sustainability study</a:t>
            </a:r>
            <a:endParaRPr lang="en-US" spc="300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Proposed Solution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Core Openings in the Original Design</a:t>
            </a:r>
            <a:endParaRPr lang="en-US" dirty="0"/>
          </a:p>
        </p:txBody>
      </p:sp>
      <p:pic>
        <p:nvPicPr>
          <p:cNvPr id="15362" name="Picture 2" descr="E:\Presentation\opening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3310" y="1524000"/>
            <a:ext cx="8631964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79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Background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Structural System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Problem Statement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Proposed Solution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Structural Investigations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Architectural Impact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Sustainability Study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pc="300" dirty="0" smtClean="0"/>
              <a:t>New design loads:</a:t>
            </a:r>
          </a:p>
          <a:p>
            <a:endParaRPr lang="en-US" spc="300" dirty="0"/>
          </a:p>
          <a:p>
            <a:endParaRPr lang="en-US" spc="300" dirty="0" smtClean="0"/>
          </a:p>
          <a:p>
            <a:endParaRPr lang="en-US" spc="300" dirty="0"/>
          </a:p>
          <a:p>
            <a:endParaRPr lang="en-US" spc="300" dirty="0" smtClean="0"/>
          </a:p>
          <a:p>
            <a:r>
              <a:rPr lang="en-US" spc="300" dirty="0" smtClean="0"/>
              <a:t>Special reinforced concrete shear walls</a:t>
            </a:r>
          </a:p>
          <a:p>
            <a:r>
              <a:rPr lang="en-US" spc="300" dirty="0" smtClean="0"/>
              <a:t>Assumption: no extreme torsional irregularity (ASCE 7-05, 12.2.5.4)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pc="300" dirty="0" err="1" smtClean="0"/>
              <a:t>C</a:t>
            </a:r>
            <a:r>
              <a:rPr lang="en-US" spc="300" baseline="-25000" dirty="0" err="1" smtClean="0"/>
              <a:t>s,new</a:t>
            </a:r>
            <a:r>
              <a:rPr lang="en-US" spc="300" dirty="0" smtClean="0"/>
              <a:t> </a:t>
            </a:r>
            <a:r>
              <a:rPr lang="en-US" spc="300" dirty="0"/>
              <a:t>= 0.027</a:t>
            </a:r>
          </a:p>
          <a:p>
            <a:r>
              <a:rPr lang="en-US" spc="300" dirty="0" err="1"/>
              <a:t>W</a:t>
            </a:r>
            <a:r>
              <a:rPr lang="en-US" spc="300" baseline="-25000" dirty="0" err="1"/>
              <a:t>bldg,new</a:t>
            </a:r>
            <a:r>
              <a:rPr lang="en-US" spc="300" dirty="0"/>
              <a:t> = 24,349 kips</a:t>
            </a:r>
          </a:p>
          <a:p>
            <a:endParaRPr lang="en-US" dirty="0" smtClean="0"/>
          </a:p>
          <a:p>
            <a:r>
              <a:rPr lang="en-US" dirty="0" smtClean="0"/>
              <a:t>Trial sizing: 12” , 16” and 18” walls</a:t>
            </a:r>
          </a:p>
          <a:p>
            <a:pPr lvl="1"/>
            <a:r>
              <a:rPr lang="en-US" dirty="0" smtClean="0"/>
              <a:t>Used 16” walls for building weight</a:t>
            </a:r>
          </a:p>
          <a:p>
            <a:endParaRPr lang="en-US" dirty="0" smtClean="0"/>
          </a:p>
          <a:p>
            <a:r>
              <a:rPr lang="en-US" dirty="0" smtClean="0"/>
              <a:t>Shear check: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min</a:t>
            </a:r>
            <a:r>
              <a:rPr lang="en-US" dirty="0"/>
              <a:t> </a:t>
            </a:r>
            <a:r>
              <a:rPr lang="en-US" dirty="0" smtClean="0"/>
              <a:t>= 9.26 in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Structural Investigations</a:t>
            </a:r>
            <a:endParaRPr lang="en-US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581" y="1905000"/>
            <a:ext cx="5694219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25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Background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Structural System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Problem Statement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Proposed Solution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Structural Investigations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Architectural Impact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Sustainability Study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296399" y="1447800"/>
            <a:ext cx="8799095" cy="5181600"/>
          </a:xfrm>
        </p:spPr>
        <p:txBody>
          <a:bodyPr/>
          <a:lstStyle/>
          <a:p>
            <a:r>
              <a:rPr lang="en-US" spc="300" dirty="0" smtClean="0"/>
              <a:t>Trial wall thickness = 16”</a:t>
            </a:r>
          </a:p>
          <a:p>
            <a:r>
              <a:rPr lang="en-US" spc="300" dirty="0" smtClean="0"/>
              <a:t>Minimum shear reinforcement</a:t>
            </a:r>
          </a:p>
          <a:p>
            <a:pPr lvl="1"/>
            <a:r>
              <a:rPr lang="en-US" spc="300" dirty="0" err="1" smtClean="0"/>
              <a:t>V</a:t>
            </a:r>
            <a:r>
              <a:rPr lang="en-US" spc="300" baseline="-25000" dirty="0" err="1" smtClean="0"/>
              <a:t>c</a:t>
            </a:r>
            <a:r>
              <a:rPr lang="en-US" spc="300" dirty="0" smtClean="0"/>
              <a:t> = 2678k &gt;&gt; </a:t>
            </a:r>
            <a:r>
              <a:rPr lang="en-US" spc="300" dirty="0" err="1" smtClean="0"/>
              <a:t>V</a:t>
            </a:r>
            <a:r>
              <a:rPr lang="en-US" spc="300" baseline="-25000" dirty="0" err="1" smtClean="0"/>
              <a:t>base</a:t>
            </a:r>
            <a:r>
              <a:rPr lang="en-US" spc="300" dirty="0" smtClean="0"/>
              <a:t> = 1001k</a:t>
            </a:r>
          </a:p>
          <a:p>
            <a:r>
              <a:rPr lang="en-US" spc="300" dirty="0" smtClean="0"/>
              <a:t>Minimum moment reinforcement</a:t>
            </a:r>
          </a:p>
          <a:p>
            <a:r>
              <a:rPr lang="en-US" spc="300" dirty="0" smtClean="0"/>
              <a:t>Boundary elements</a:t>
            </a:r>
          </a:p>
          <a:p>
            <a:r>
              <a:rPr lang="en-US" spc="300" dirty="0" smtClean="0"/>
              <a:t>Maximum compressive stress = 0.253f’</a:t>
            </a:r>
            <a:r>
              <a:rPr lang="en-US" spc="300" baseline="-25000" dirty="0" smtClean="0"/>
              <a:t>c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Reinforcement details: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Structural Investigations</a:t>
            </a:r>
            <a:endParaRPr lang="en-US" dirty="0"/>
          </a:p>
        </p:txBody>
      </p:sp>
      <p:sp>
        <p:nvSpPr>
          <p:cNvPr id="7" name="Text Placeholder 9"/>
          <p:cNvSpPr txBox="1">
            <a:spLocks/>
          </p:cNvSpPr>
          <p:nvPr/>
        </p:nvSpPr>
        <p:spPr>
          <a:xfrm>
            <a:off x="9067800" y="914400"/>
            <a:ext cx="9168063" cy="533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 spc="3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Core Design</a:t>
            </a:r>
            <a:endParaRPr lang="en-US" dirty="0"/>
          </a:p>
        </p:txBody>
      </p:sp>
      <p:pic>
        <p:nvPicPr>
          <p:cNvPr id="23556" name="Picture 4" descr="E:\Presentation\core redesign - typ reinf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2" b="20883"/>
          <a:stretch/>
        </p:blipFill>
        <p:spPr bwMode="auto">
          <a:xfrm>
            <a:off x="18642748" y="1981200"/>
            <a:ext cx="8050331" cy="361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62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Background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Structural System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Problem Statement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Proposed Solution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Structural Investigations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Architectural Impact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Sustainability Study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296399" y="1447800"/>
            <a:ext cx="8799095" cy="5181600"/>
          </a:xfrm>
        </p:spPr>
        <p:txBody>
          <a:bodyPr/>
          <a:lstStyle/>
          <a:p>
            <a:r>
              <a:rPr lang="en-US" spc="300" dirty="0" smtClean="0"/>
              <a:t>Trial wall thickness = 16”</a:t>
            </a:r>
          </a:p>
          <a:p>
            <a:r>
              <a:rPr lang="en-US" spc="300" dirty="0" smtClean="0"/>
              <a:t>Minimum shear reinforcement</a:t>
            </a:r>
          </a:p>
          <a:p>
            <a:pPr lvl="1"/>
            <a:r>
              <a:rPr lang="en-US" spc="300" dirty="0" err="1" smtClean="0"/>
              <a:t>V</a:t>
            </a:r>
            <a:r>
              <a:rPr lang="en-US" spc="300" baseline="-25000" dirty="0" err="1" smtClean="0"/>
              <a:t>c</a:t>
            </a:r>
            <a:r>
              <a:rPr lang="en-US" spc="300" dirty="0" smtClean="0"/>
              <a:t> = 2678k &gt;&gt; </a:t>
            </a:r>
            <a:r>
              <a:rPr lang="en-US" spc="300" dirty="0" err="1" smtClean="0"/>
              <a:t>V</a:t>
            </a:r>
            <a:r>
              <a:rPr lang="en-US" spc="300" baseline="-25000" dirty="0" err="1" smtClean="0"/>
              <a:t>base</a:t>
            </a:r>
            <a:r>
              <a:rPr lang="en-US" spc="300" dirty="0" smtClean="0"/>
              <a:t> = 1001k</a:t>
            </a:r>
          </a:p>
          <a:p>
            <a:r>
              <a:rPr lang="en-US" spc="300" dirty="0" smtClean="0"/>
              <a:t>Minimum moment reinforcement</a:t>
            </a:r>
          </a:p>
          <a:p>
            <a:r>
              <a:rPr lang="en-US" spc="300" dirty="0" smtClean="0"/>
              <a:t>Boundary elements</a:t>
            </a:r>
          </a:p>
          <a:p>
            <a:r>
              <a:rPr lang="en-US" spc="300" dirty="0" smtClean="0"/>
              <a:t>Maximum compressive stress = 0.253f’</a:t>
            </a:r>
            <a:r>
              <a:rPr lang="en-US" spc="300" baseline="-25000" dirty="0" smtClean="0"/>
              <a:t>c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Reinforcement details: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Structural Investigations</a:t>
            </a:r>
            <a:endParaRPr lang="en-US" dirty="0"/>
          </a:p>
        </p:txBody>
      </p:sp>
      <p:sp>
        <p:nvSpPr>
          <p:cNvPr id="7" name="Text Placeholder 9"/>
          <p:cNvSpPr txBox="1">
            <a:spLocks/>
          </p:cNvSpPr>
          <p:nvPr/>
        </p:nvSpPr>
        <p:spPr>
          <a:xfrm>
            <a:off x="9067800" y="914400"/>
            <a:ext cx="9168063" cy="533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 spc="3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Core Design</a:t>
            </a:r>
            <a:endParaRPr lang="en-US" dirty="0"/>
          </a:p>
        </p:txBody>
      </p:sp>
      <p:pic>
        <p:nvPicPr>
          <p:cNvPr id="24578" name="Picture 2" descr="E:\Presentation\core redesign - boundary elem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9" t="16394" r="18371" b="9538"/>
          <a:stretch/>
        </p:blipFill>
        <p:spPr bwMode="auto">
          <a:xfrm>
            <a:off x="20116800" y="1676400"/>
            <a:ext cx="5743876" cy="492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02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Background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Structural System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Problem Statement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Proposed Solution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Structural Investigations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Architectural Impact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Sustainability Study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296399" y="1447800"/>
            <a:ext cx="8799095" cy="5181600"/>
          </a:xfrm>
        </p:spPr>
        <p:txBody>
          <a:bodyPr/>
          <a:lstStyle/>
          <a:p>
            <a:r>
              <a:rPr lang="en-US" spc="300" dirty="0" smtClean="0"/>
              <a:t>Coupling beams</a:t>
            </a:r>
          </a:p>
          <a:p>
            <a:pPr lvl="1"/>
            <a:r>
              <a:rPr lang="en-US" spc="300" dirty="0" smtClean="0"/>
              <a:t>Shear from ETABS model:</a:t>
            </a:r>
          </a:p>
          <a:p>
            <a:pPr lvl="2"/>
            <a:r>
              <a:rPr lang="en-US" spc="300" dirty="0"/>
              <a:t>	</a:t>
            </a:r>
            <a:r>
              <a:rPr lang="en-US" spc="300" dirty="0" err="1" smtClean="0"/>
              <a:t>V</a:t>
            </a:r>
            <a:r>
              <a:rPr lang="en-US" spc="300" baseline="-25000" dirty="0" err="1" smtClean="0"/>
              <a:t>max,model</a:t>
            </a:r>
            <a:r>
              <a:rPr lang="en-US" spc="300" baseline="-25000" dirty="0" smtClean="0"/>
              <a:t> (3rd floor) </a:t>
            </a:r>
            <a:r>
              <a:rPr lang="en-US" spc="300" dirty="0" smtClean="0"/>
              <a:t>= 130.7 kips</a:t>
            </a:r>
          </a:p>
          <a:p>
            <a:pPr lvl="2"/>
            <a:r>
              <a:rPr lang="en-US" spc="300" dirty="0"/>
              <a:t>	</a:t>
            </a:r>
            <a:r>
              <a:rPr lang="en-US" spc="300" dirty="0" err="1" smtClean="0"/>
              <a:t>V</a:t>
            </a:r>
            <a:r>
              <a:rPr lang="en-US" spc="300" baseline="-25000" dirty="0" err="1" smtClean="0"/>
              <a:t>coupling</a:t>
            </a:r>
            <a:r>
              <a:rPr lang="en-US" spc="300" baseline="-25000" dirty="0" smtClean="0"/>
              <a:t> beam design</a:t>
            </a:r>
            <a:r>
              <a:rPr lang="en-US" spc="300" dirty="0" smtClean="0"/>
              <a:t> =158 kips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Reinforcement details: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Structural Investigations</a:t>
            </a:r>
            <a:endParaRPr lang="en-US" dirty="0"/>
          </a:p>
        </p:txBody>
      </p:sp>
      <p:sp>
        <p:nvSpPr>
          <p:cNvPr id="7" name="Text Placeholder 9"/>
          <p:cNvSpPr txBox="1">
            <a:spLocks/>
          </p:cNvSpPr>
          <p:nvPr/>
        </p:nvSpPr>
        <p:spPr>
          <a:xfrm>
            <a:off x="9067800" y="914400"/>
            <a:ext cx="9168063" cy="533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 spc="3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Core Design</a:t>
            </a:r>
            <a:endParaRPr lang="en-US" dirty="0"/>
          </a:p>
        </p:txBody>
      </p:sp>
      <p:pic>
        <p:nvPicPr>
          <p:cNvPr id="26625" name="Picture 1" descr="E:\Presentation\core redesign - coupling beam reinf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2" t="15855" r="10908" b="26995"/>
          <a:stretch/>
        </p:blipFill>
        <p:spPr bwMode="auto">
          <a:xfrm>
            <a:off x="19571896" y="1593192"/>
            <a:ext cx="6412304" cy="473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07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Background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Structural System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Problem Statement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Proposed Solution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Structural Investigations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Architectural Impact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Sustainability Study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296399" y="1447800"/>
            <a:ext cx="8799095" cy="5181600"/>
          </a:xfrm>
        </p:spPr>
        <p:txBody>
          <a:bodyPr/>
          <a:lstStyle/>
          <a:p>
            <a:r>
              <a:rPr lang="en-US" spc="300" dirty="0" smtClean="0"/>
              <a:t>Modeling</a:t>
            </a:r>
          </a:p>
          <a:p>
            <a:pPr lvl="1"/>
            <a:r>
              <a:rPr lang="en-US" spc="300" dirty="0" smtClean="0"/>
              <a:t>3 models (different core layouts)</a:t>
            </a:r>
          </a:p>
          <a:p>
            <a:pPr lvl="2"/>
            <a:r>
              <a:rPr lang="en-US" spc="300" dirty="0"/>
              <a:t>	</a:t>
            </a:r>
            <a:r>
              <a:rPr lang="en-US" spc="300" dirty="0" smtClean="0"/>
              <a:t>- </a:t>
            </a:r>
            <a:r>
              <a:rPr lang="en-US" b="1" spc="300" dirty="0" smtClean="0"/>
              <a:t>Original design</a:t>
            </a:r>
          </a:p>
          <a:p>
            <a:pPr lvl="2"/>
            <a:r>
              <a:rPr lang="en-US" spc="300" dirty="0"/>
              <a:t>	</a:t>
            </a:r>
            <a:r>
              <a:rPr lang="en-US" spc="300" dirty="0" smtClean="0"/>
              <a:t>- Option 1(minimal openings)</a:t>
            </a:r>
          </a:p>
          <a:p>
            <a:pPr lvl="2"/>
            <a:r>
              <a:rPr lang="en-US" spc="300" dirty="0"/>
              <a:t>	</a:t>
            </a:r>
            <a:r>
              <a:rPr lang="en-US" spc="300" dirty="0" smtClean="0"/>
              <a:t>- Option 2 (consolidated openings)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Structural Investigations</a:t>
            </a:r>
            <a:endParaRPr lang="en-US" dirty="0"/>
          </a:p>
        </p:txBody>
      </p:sp>
      <p:sp>
        <p:nvSpPr>
          <p:cNvPr id="7" name="Text Placeholder 9"/>
          <p:cNvSpPr txBox="1">
            <a:spLocks/>
          </p:cNvSpPr>
          <p:nvPr/>
        </p:nvSpPr>
        <p:spPr>
          <a:xfrm>
            <a:off x="9067800" y="914400"/>
            <a:ext cx="9168063" cy="533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 spc="3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Core Design</a:t>
            </a:r>
            <a:endParaRPr lang="en-US" dirty="0"/>
          </a:p>
        </p:txBody>
      </p:sp>
      <p:pic>
        <p:nvPicPr>
          <p:cNvPr id="27650" name="Picture 2" descr="E:\Presentation\Original - core shap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1400" y="2990818"/>
            <a:ext cx="8102023" cy="171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 txBox="1">
            <a:spLocks/>
          </p:cNvSpPr>
          <p:nvPr/>
        </p:nvSpPr>
        <p:spPr>
          <a:xfrm>
            <a:off x="18263937" y="914400"/>
            <a:ext cx="9168063" cy="533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 spc="3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Core Shapes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97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Background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Structural System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Problem Statement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Proposed Solution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Structural Investigations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Architectural Impact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Sustainability Study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296399" y="1447800"/>
            <a:ext cx="8799095" cy="5181600"/>
          </a:xfrm>
        </p:spPr>
        <p:txBody>
          <a:bodyPr/>
          <a:lstStyle/>
          <a:p>
            <a:r>
              <a:rPr lang="en-US" spc="300" dirty="0" smtClean="0"/>
              <a:t>Modeling</a:t>
            </a:r>
          </a:p>
          <a:p>
            <a:pPr lvl="1"/>
            <a:r>
              <a:rPr lang="en-US" spc="300" dirty="0" smtClean="0"/>
              <a:t>3 models (different core layouts)</a:t>
            </a:r>
          </a:p>
          <a:p>
            <a:pPr lvl="2"/>
            <a:r>
              <a:rPr lang="en-US" spc="300" dirty="0"/>
              <a:t>	</a:t>
            </a:r>
            <a:r>
              <a:rPr lang="en-US" spc="300" dirty="0" smtClean="0"/>
              <a:t>- Original design</a:t>
            </a:r>
          </a:p>
          <a:p>
            <a:pPr lvl="2"/>
            <a:r>
              <a:rPr lang="en-US" spc="300" dirty="0"/>
              <a:t>	</a:t>
            </a:r>
            <a:r>
              <a:rPr lang="en-US" spc="300" dirty="0" smtClean="0"/>
              <a:t>- </a:t>
            </a:r>
            <a:r>
              <a:rPr lang="en-US" b="1" spc="300" dirty="0" smtClean="0"/>
              <a:t>Option 1(minimal openings)</a:t>
            </a:r>
          </a:p>
          <a:p>
            <a:pPr lvl="2"/>
            <a:r>
              <a:rPr lang="en-US" spc="300" dirty="0"/>
              <a:t>	</a:t>
            </a:r>
            <a:r>
              <a:rPr lang="en-US" spc="300" dirty="0" smtClean="0"/>
              <a:t>- Option 2 (consolidated openings)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Structural Investigations</a:t>
            </a:r>
            <a:endParaRPr lang="en-US" dirty="0"/>
          </a:p>
        </p:txBody>
      </p:sp>
      <p:sp>
        <p:nvSpPr>
          <p:cNvPr id="7" name="Text Placeholder 9"/>
          <p:cNvSpPr txBox="1">
            <a:spLocks/>
          </p:cNvSpPr>
          <p:nvPr/>
        </p:nvSpPr>
        <p:spPr>
          <a:xfrm>
            <a:off x="9067800" y="914400"/>
            <a:ext cx="9168063" cy="533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 spc="3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Core Design</a:t>
            </a:r>
            <a:endParaRPr lang="en-US" dirty="0"/>
          </a:p>
        </p:txBody>
      </p:sp>
      <p:sp>
        <p:nvSpPr>
          <p:cNvPr id="10" name="Text Placeholder 9"/>
          <p:cNvSpPr txBox="1">
            <a:spLocks/>
          </p:cNvSpPr>
          <p:nvPr/>
        </p:nvSpPr>
        <p:spPr>
          <a:xfrm>
            <a:off x="18263937" y="914400"/>
            <a:ext cx="9168063" cy="533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 spc="3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Core Shapes</a:t>
            </a:r>
            <a:endParaRPr lang="en-US" dirty="0"/>
          </a:p>
        </p:txBody>
      </p:sp>
      <p:pic>
        <p:nvPicPr>
          <p:cNvPr id="28674" name="Picture 2" descr="E:\Presentation\option 1 - core shap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1400" y="2989516"/>
            <a:ext cx="8102023" cy="171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14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Building Background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Building Structural System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Problem Statement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Proposed Solution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Structural Investigations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Architectural Impact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Sustainability Study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5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Background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Structural System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Problem Statement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Proposed Solution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Structural Investigations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Architectural Impact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Sustainability Study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296399" y="1447800"/>
            <a:ext cx="8799095" cy="5181600"/>
          </a:xfrm>
        </p:spPr>
        <p:txBody>
          <a:bodyPr/>
          <a:lstStyle/>
          <a:p>
            <a:r>
              <a:rPr lang="en-US" spc="300" dirty="0" smtClean="0"/>
              <a:t>Modeling</a:t>
            </a:r>
          </a:p>
          <a:p>
            <a:pPr lvl="1"/>
            <a:r>
              <a:rPr lang="en-US" spc="300" dirty="0" smtClean="0"/>
              <a:t>3 models (different core layouts)</a:t>
            </a:r>
          </a:p>
          <a:p>
            <a:pPr lvl="2"/>
            <a:r>
              <a:rPr lang="en-US" spc="300" dirty="0"/>
              <a:t>	</a:t>
            </a:r>
            <a:r>
              <a:rPr lang="en-US" spc="300" dirty="0" smtClean="0"/>
              <a:t>- Original design</a:t>
            </a:r>
          </a:p>
          <a:p>
            <a:pPr lvl="2"/>
            <a:r>
              <a:rPr lang="en-US" spc="300" dirty="0"/>
              <a:t>	</a:t>
            </a:r>
            <a:r>
              <a:rPr lang="en-US" spc="300" dirty="0" smtClean="0"/>
              <a:t>- Option 1(minimal openings)</a:t>
            </a:r>
          </a:p>
          <a:p>
            <a:pPr lvl="2"/>
            <a:r>
              <a:rPr lang="en-US" spc="300" dirty="0"/>
              <a:t>	</a:t>
            </a:r>
            <a:r>
              <a:rPr lang="en-US" spc="300" dirty="0" smtClean="0"/>
              <a:t>- </a:t>
            </a:r>
            <a:r>
              <a:rPr lang="en-US" b="1" spc="300" dirty="0" smtClean="0"/>
              <a:t>Option 2 (consolidated openings)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Structural Investigations</a:t>
            </a:r>
            <a:endParaRPr lang="en-US" dirty="0"/>
          </a:p>
        </p:txBody>
      </p:sp>
      <p:sp>
        <p:nvSpPr>
          <p:cNvPr id="7" name="Text Placeholder 9"/>
          <p:cNvSpPr txBox="1">
            <a:spLocks/>
          </p:cNvSpPr>
          <p:nvPr/>
        </p:nvSpPr>
        <p:spPr>
          <a:xfrm>
            <a:off x="9067800" y="914400"/>
            <a:ext cx="9168063" cy="533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 spc="3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Core Design</a:t>
            </a:r>
            <a:endParaRPr lang="en-US" dirty="0"/>
          </a:p>
        </p:txBody>
      </p:sp>
      <p:sp>
        <p:nvSpPr>
          <p:cNvPr id="10" name="Text Placeholder 9"/>
          <p:cNvSpPr txBox="1">
            <a:spLocks/>
          </p:cNvSpPr>
          <p:nvPr/>
        </p:nvSpPr>
        <p:spPr>
          <a:xfrm>
            <a:off x="18263937" y="914400"/>
            <a:ext cx="9168063" cy="533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 spc="3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Core Shapes</a:t>
            </a:r>
            <a:endParaRPr lang="en-US" dirty="0"/>
          </a:p>
        </p:txBody>
      </p:sp>
      <p:pic>
        <p:nvPicPr>
          <p:cNvPr id="29698" name="Picture 2" descr="E:\Presentation\option 2 - core shap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1400" y="2971801"/>
            <a:ext cx="8101584" cy="171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3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Background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Structural System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Problem Statement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Proposed Solution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Structural Investigations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Architectural Impact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Sustainability Study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296399" y="1447800"/>
            <a:ext cx="8799095" cy="5181600"/>
          </a:xfrm>
        </p:spPr>
        <p:txBody>
          <a:bodyPr/>
          <a:lstStyle/>
          <a:p>
            <a:r>
              <a:rPr lang="en-US" spc="300" dirty="0" smtClean="0"/>
              <a:t>Modeling</a:t>
            </a:r>
          </a:p>
          <a:p>
            <a:pPr lvl="1"/>
            <a:r>
              <a:rPr lang="en-US" spc="300" dirty="0" smtClean="0"/>
              <a:t>3 models (different core layouts)</a:t>
            </a:r>
          </a:p>
          <a:p>
            <a:pPr lvl="2"/>
            <a:r>
              <a:rPr lang="en-US" spc="300" dirty="0"/>
              <a:t>	</a:t>
            </a:r>
            <a:r>
              <a:rPr lang="en-US" spc="300" dirty="0" smtClean="0"/>
              <a:t>- Original design</a:t>
            </a:r>
          </a:p>
          <a:p>
            <a:pPr lvl="2"/>
            <a:r>
              <a:rPr lang="en-US" spc="300" dirty="0"/>
              <a:t>	</a:t>
            </a:r>
            <a:r>
              <a:rPr lang="en-US" spc="300" dirty="0" smtClean="0"/>
              <a:t>- Option 1(minimal openings)</a:t>
            </a:r>
          </a:p>
          <a:p>
            <a:pPr lvl="2"/>
            <a:r>
              <a:rPr lang="en-US" spc="300" dirty="0"/>
              <a:t>	</a:t>
            </a:r>
            <a:r>
              <a:rPr lang="en-US" spc="300" dirty="0" smtClean="0"/>
              <a:t>- Option 2 (consolidated openings)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Structural Investigations</a:t>
            </a:r>
            <a:endParaRPr lang="en-US" dirty="0"/>
          </a:p>
        </p:txBody>
      </p:sp>
      <p:sp>
        <p:nvSpPr>
          <p:cNvPr id="7" name="Text Placeholder 9"/>
          <p:cNvSpPr txBox="1">
            <a:spLocks/>
          </p:cNvSpPr>
          <p:nvPr/>
        </p:nvSpPr>
        <p:spPr>
          <a:xfrm>
            <a:off x="9067800" y="914400"/>
            <a:ext cx="9168063" cy="533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 spc="3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Core Design</a:t>
            </a:r>
            <a:endParaRPr lang="en-US" dirty="0"/>
          </a:p>
        </p:txBody>
      </p:sp>
      <p:sp>
        <p:nvSpPr>
          <p:cNvPr id="10" name="Text Placeholder 9"/>
          <p:cNvSpPr txBox="1">
            <a:spLocks/>
          </p:cNvSpPr>
          <p:nvPr/>
        </p:nvSpPr>
        <p:spPr>
          <a:xfrm>
            <a:off x="18263937" y="914400"/>
            <a:ext cx="9168063" cy="533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 spc="3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ETABS Outputs</a:t>
            </a:r>
            <a:endParaRPr lang="en-US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5200" y="2213657"/>
            <a:ext cx="8134350" cy="3044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30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Background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Structural System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Problem Statement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Proposed Solution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Structural Investigations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Architectural Impact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Sustainability Study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296399" y="1447800"/>
            <a:ext cx="8799095" cy="5181600"/>
          </a:xfrm>
        </p:spPr>
        <p:txBody>
          <a:bodyPr/>
          <a:lstStyle/>
          <a:p>
            <a:r>
              <a:rPr lang="en-US" spc="300" dirty="0" smtClean="0"/>
              <a:t>Focus: floor-to-core connection</a:t>
            </a:r>
          </a:p>
          <a:p>
            <a:pPr lvl="1"/>
            <a:r>
              <a:rPr lang="en-US" spc="300" dirty="0" smtClean="0"/>
              <a:t>Shear transfer</a:t>
            </a:r>
          </a:p>
          <a:p>
            <a:pPr lvl="1"/>
            <a:endParaRPr lang="en-US" spc="300" dirty="0" smtClean="0"/>
          </a:p>
          <a:p>
            <a:r>
              <a:rPr lang="en-US" spc="300" dirty="0" smtClean="0"/>
              <a:t>Complexity</a:t>
            </a:r>
          </a:p>
          <a:p>
            <a:pPr lvl="1"/>
            <a:r>
              <a:rPr lang="en-US" spc="300" dirty="0" smtClean="0"/>
              <a:t>Coupling beams</a:t>
            </a:r>
          </a:p>
          <a:p>
            <a:pPr lvl="1"/>
            <a:r>
              <a:rPr lang="en-US" spc="300" dirty="0" smtClean="0"/>
              <a:t>Boundary elements</a:t>
            </a:r>
          </a:p>
          <a:p>
            <a:pPr lvl="1"/>
            <a:r>
              <a:rPr lang="en-US" spc="300" dirty="0" smtClean="0"/>
              <a:t>Construction method</a:t>
            </a:r>
            <a:endParaRPr lang="en-US" spc="3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2 potential designs:</a:t>
            </a:r>
          </a:p>
          <a:p>
            <a:pPr lvl="1"/>
            <a:r>
              <a:rPr lang="en-US" dirty="0" smtClean="0"/>
              <a:t>“Steel Collar” Design</a:t>
            </a:r>
          </a:p>
          <a:p>
            <a:pPr lvl="2"/>
            <a:r>
              <a:rPr lang="en-US" dirty="0"/>
              <a:t>	</a:t>
            </a:r>
            <a:r>
              <a:rPr lang="en-US" dirty="0" smtClean="0"/>
              <a:t>Shear goes directly from diaphragm to core via shear studs embedded in the core </a:t>
            </a:r>
            <a:endParaRPr lang="en-US" sz="1800" dirty="0" smtClean="0"/>
          </a:p>
          <a:p>
            <a:pPr lvl="2"/>
            <a:r>
              <a:rPr lang="en-US" sz="800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“Drag Strut” Design</a:t>
            </a:r>
          </a:p>
          <a:p>
            <a:pPr lvl="2"/>
            <a:r>
              <a:rPr lang="en-US" dirty="0"/>
              <a:t>	</a:t>
            </a:r>
            <a:r>
              <a:rPr lang="en-US" dirty="0" smtClean="0"/>
              <a:t>The beams running along each core act as collector elements, shear transfer is from beams to core via welds on elements embedded in core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Structural Investigations</a:t>
            </a:r>
            <a:endParaRPr lang="en-US" dirty="0"/>
          </a:p>
        </p:txBody>
      </p:sp>
      <p:sp>
        <p:nvSpPr>
          <p:cNvPr id="7" name="Text Placeholder 9"/>
          <p:cNvSpPr txBox="1">
            <a:spLocks/>
          </p:cNvSpPr>
          <p:nvPr/>
        </p:nvSpPr>
        <p:spPr>
          <a:xfrm>
            <a:off x="9067800" y="914400"/>
            <a:ext cx="9168063" cy="533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 spc="3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Floor System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00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2 potential designs:</a:t>
            </a:r>
          </a:p>
          <a:p>
            <a:pPr lvl="1"/>
            <a:r>
              <a:rPr lang="en-US" b="1" dirty="0"/>
              <a:t>“Steel Collar” Design</a:t>
            </a:r>
          </a:p>
          <a:p>
            <a:pPr lvl="2"/>
            <a:r>
              <a:rPr lang="en-US" dirty="0"/>
              <a:t>	Shear goes directly from diaphragm to core via shear studs embedded in the core </a:t>
            </a:r>
            <a:endParaRPr lang="en-US" sz="1800" dirty="0"/>
          </a:p>
          <a:p>
            <a:pPr lvl="2"/>
            <a:r>
              <a:rPr lang="en-US" sz="800" dirty="0"/>
              <a:t> </a:t>
            </a:r>
            <a:endParaRPr lang="en-US" dirty="0"/>
          </a:p>
          <a:p>
            <a:pPr lvl="1"/>
            <a:r>
              <a:rPr lang="en-US" dirty="0"/>
              <a:t>“Drag Strut” Design</a:t>
            </a:r>
          </a:p>
          <a:p>
            <a:pPr lvl="2"/>
            <a:r>
              <a:rPr lang="en-US" dirty="0"/>
              <a:t>	The beams running along each core act as collector elements, shear transfer is from beams to core via welds on elements embedded in core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Background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Structural System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Problem Statement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Proposed Solution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Structural Investigations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Architectural Impact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Sustainability Study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Structural Investigations</a:t>
            </a:r>
            <a:endParaRPr lang="en-US" dirty="0"/>
          </a:p>
        </p:txBody>
      </p:sp>
      <p:sp>
        <p:nvSpPr>
          <p:cNvPr id="7" name="Text Placeholder 9"/>
          <p:cNvSpPr txBox="1">
            <a:spLocks/>
          </p:cNvSpPr>
          <p:nvPr/>
        </p:nvSpPr>
        <p:spPr>
          <a:xfrm>
            <a:off x="9067800" y="914400"/>
            <a:ext cx="9168063" cy="533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 spc="3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Floor System Design</a:t>
            </a:r>
            <a:endParaRPr lang="en-US" dirty="0"/>
          </a:p>
        </p:txBody>
      </p:sp>
      <p:pic>
        <p:nvPicPr>
          <p:cNvPr id="4098" name="Picture 2" descr="E:\Presentation\steel collar - perspectiv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546654"/>
            <a:ext cx="7239000" cy="631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Presentation\steel collar - corbel deta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62" y="1905000"/>
            <a:ext cx="3170238" cy="256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05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2 potential designs:</a:t>
            </a:r>
          </a:p>
          <a:p>
            <a:pPr lvl="1"/>
            <a:r>
              <a:rPr lang="en-US" dirty="0"/>
              <a:t>“Steel Collar” Design</a:t>
            </a:r>
          </a:p>
          <a:p>
            <a:pPr lvl="2"/>
            <a:r>
              <a:rPr lang="en-US" dirty="0"/>
              <a:t>	Shear goes directly from diaphragm to core via shear studs embedded in the core </a:t>
            </a:r>
            <a:endParaRPr lang="en-US" sz="1800" dirty="0"/>
          </a:p>
          <a:p>
            <a:pPr lvl="2"/>
            <a:r>
              <a:rPr lang="en-US" sz="800" dirty="0"/>
              <a:t> </a:t>
            </a:r>
            <a:endParaRPr lang="en-US" dirty="0"/>
          </a:p>
          <a:p>
            <a:pPr lvl="1"/>
            <a:r>
              <a:rPr lang="en-US" b="1" dirty="0"/>
              <a:t>“Drag Strut” Design</a:t>
            </a:r>
          </a:p>
          <a:p>
            <a:pPr lvl="2"/>
            <a:r>
              <a:rPr lang="en-US" dirty="0"/>
              <a:t>	The beams running along each core act as collector elements, shear transfer is from beams to core via welds on elements embedded in core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Background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Structural System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Problem Statement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Proposed Solution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Structural Investigations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Architectural Impact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Sustainability Study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Structural Investigations</a:t>
            </a:r>
            <a:endParaRPr lang="en-US" dirty="0"/>
          </a:p>
        </p:txBody>
      </p:sp>
      <p:sp>
        <p:nvSpPr>
          <p:cNvPr id="7" name="Text Placeholder 9"/>
          <p:cNvSpPr txBox="1">
            <a:spLocks/>
          </p:cNvSpPr>
          <p:nvPr/>
        </p:nvSpPr>
        <p:spPr>
          <a:xfrm>
            <a:off x="9067800" y="914400"/>
            <a:ext cx="9168063" cy="533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 spc="3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Floor System Design</a:t>
            </a:r>
            <a:endParaRPr lang="en-US" dirty="0"/>
          </a:p>
        </p:txBody>
      </p:sp>
      <p:pic>
        <p:nvPicPr>
          <p:cNvPr id="5123" name="Picture 3" descr="E:\Presentation\Drag strut - perspectiv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438" y="1355817"/>
            <a:ext cx="5821362" cy="550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61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Background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Structural System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Problem Statement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Proposed Solution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Structural Investigations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Architectural Impact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Sustainability Study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296399" y="1447800"/>
            <a:ext cx="8799095" cy="5181600"/>
          </a:xfrm>
        </p:spPr>
        <p:txBody>
          <a:bodyPr/>
          <a:lstStyle/>
          <a:p>
            <a:r>
              <a:rPr lang="en-US" spc="300" dirty="0" smtClean="0"/>
              <a:t>Used bare material costs for evaluation</a:t>
            </a:r>
          </a:p>
          <a:p>
            <a:endParaRPr lang="en-US" spc="300" dirty="0"/>
          </a:p>
          <a:p>
            <a:endParaRPr lang="en-US" spc="300" dirty="0" smtClean="0"/>
          </a:p>
          <a:p>
            <a:endParaRPr lang="en-US" spc="300" dirty="0"/>
          </a:p>
          <a:p>
            <a:endParaRPr lang="en-US" spc="300" dirty="0" smtClean="0"/>
          </a:p>
          <a:p>
            <a:endParaRPr lang="en-US" spc="300" dirty="0"/>
          </a:p>
          <a:p>
            <a:r>
              <a:rPr lang="en-US" spc="300" dirty="0" smtClean="0"/>
              <a:t>About the same for both options</a:t>
            </a:r>
          </a:p>
          <a:p>
            <a:r>
              <a:rPr lang="en-US" spc="300" dirty="0" smtClean="0"/>
              <a:t>Additional 8% of total construction cost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Structural Investigations</a:t>
            </a:r>
            <a:endParaRPr lang="en-US" dirty="0"/>
          </a:p>
        </p:txBody>
      </p:sp>
      <p:sp>
        <p:nvSpPr>
          <p:cNvPr id="7" name="Text Placeholder 9"/>
          <p:cNvSpPr txBox="1">
            <a:spLocks/>
          </p:cNvSpPr>
          <p:nvPr/>
        </p:nvSpPr>
        <p:spPr>
          <a:xfrm>
            <a:off x="9067800" y="914400"/>
            <a:ext cx="9168063" cy="533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 spc="3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Cost Evaluation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555" y="2362200"/>
            <a:ext cx="8729845" cy="294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9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9296400" y="1447800"/>
            <a:ext cx="8763000" cy="5193632"/>
          </a:xfrm>
        </p:spPr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pc="300" dirty="0" smtClean="0"/>
              <a:t>Advantages</a:t>
            </a:r>
          </a:p>
          <a:p>
            <a:pPr lvl="1"/>
            <a:r>
              <a:rPr lang="en-US" spc="300" dirty="0" smtClean="0"/>
              <a:t>Easy access to cores</a:t>
            </a:r>
          </a:p>
          <a:p>
            <a:pPr lvl="1"/>
            <a:r>
              <a:rPr lang="en-US" spc="300" dirty="0" smtClean="0"/>
              <a:t>Regular</a:t>
            </a:r>
          </a:p>
          <a:p>
            <a:pPr lvl="1"/>
            <a:r>
              <a:rPr lang="en-US" spc="300" dirty="0" smtClean="0"/>
              <a:t>Modular</a:t>
            </a:r>
          </a:p>
          <a:p>
            <a:r>
              <a:rPr lang="en-US" spc="300" dirty="0" smtClean="0"/>
              <a:t>Disadvantages</a:t>
            </a:r>
          </a:p>
          <a:p>
            <a:pPr lvl="1"/>
            <a:r>
              <a:rPr lang="en-US" spc="300" dirty="0" smtClean="0"/>
              <a:t>Numerous core penetrations</a:t>
            </a:r>
          </a:p>
          <a:p>
            <a:r>
              <a:rPr lang="en-US" spc="300" dirty="0" smtClean="0"/>
              <a:t>Patterns</a:t>
            </a:r>
          </a:p>
          <a:p>
            <a:pPr lvl="1"/>
            <a:r>
              <a:rPr lang="en-US" spc="300" dirty="0" smtClean="0"/>
              <a:t>Bathrooms line the corridor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Background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Structural System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Problem Statement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Proposed Solution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Structural Investigations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Architectural Impact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Sustainability Study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Architectural Impact</a:t>
            </a:r>
            <a:endParaRPr lang="en-US" dirty="0"/>
          </a:p>
        </p:txBody>
      </p:sp>
      <p:sp>
        <p:nvSpPr>
          <p:cNvPr id="7" name="Text Placeholder 9"/>
          <p:cNvSpPr txBox="1">
            <a:spLocks/>
          </p:cNvSpPr>
          <p:nvPr/>
        </p:nvSpPr>
        <p:spPr>
          <a:xfrm>
            <a:off x="9067800" y="914400"/>
            <a:ext cx="9168063" cy="533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 spc="3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Original Design</a:t>
            </a:r>
            <a:endParaRPr lang="en-US" dirty="0"/>
          </a:p>
        </p:txBody>
      </p:sp>
      <p:pic>
        <p:nvPicPr>
          <p:cNvPr id="36867" name="Picture 3" descr="E:\Presentation\original floor pla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845" y="2514600"/>
            <a:ext cx="8915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01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9296400" y="1447800"/>
            <a:ext cx="8763000" cy="5193632"/>
          </a:xfrm>
        </p:spPr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pc="300" dirty="0" smtClean="0"/>
              <a:t>Advantages</a:t>
            </a:r>
          </a:p>
          <a:p>
            <a:pPr lvl="1"/>
            <a:r>
              <a:rPr lang="en-US" spc="300" dirty="0" smtClean="0"/>
              <a:t>Easy access to cores</a:t>
            </a:r>
          </a:p>
          <a:p>
            <a:pPr lvl="1"/>
            <a:r>
              <a:rPr lang="en-US" spc="300" dirty="0" smtClean="0"/>
              <a:t>Regular</a:t>
            </a:r>
          </a:p>
          <a:p>
            <a:pPr lvl="1"/>
            <a:r>
              <a:rPr lang="en-US" spc="300" dirty="0" smtClean="0"/>
              <a:t>Modular</a:t>
            </a:r>
          </a:p>
          <a:p>
            <a:r>
              <a:rPr lang="en-US" spc="300" dirty="0" smtClean="0"/>
              <a:t>Disadvantages</a:t>
            </a:r>
          </a:p>
          <a:p>
            <a:pPr lvl="1"/>
            <a:r>
              <a:rPr lang="en-US" spc="300" dirty="0" smtClean="0"/>
              <a:t>Numerous core penetrations</a:t>
            </a:r>
          </a:p>
          <a:p>
            <a:r>
              <a:rPr lang="en-US" spc="300" dirty="0" smtClean="0"/>
              <a:t>Patterns</a:t>
            </a:r>
          </a:p>
          <a:p>
            <a:pPr lvl="1"/>
            <a:r>
              <a:rPr lang="en-US" spc="300" dirty="0" smtClean="0"/>
              <a:t>Bathrooms line the corridor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Background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Structural System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Problem Statement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Proposed Solution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Structural Investigations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Architectural Impact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Sustainability Study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Architectural Impact</a:t>
            </a:r>
            <a:endParaRPr lang="en-US" dirty="0"/>
          </a:p>
        </p:txBody>
      </p:sp>
      <p:sp>
        <p:nvSpPr>
          <p:cNvPr id="7" name="Text Placeholder 9"/>
          <p:cNvSpPr txBox="1">
            <a:spLocks/>
          </p:cNvSpPr>
          <p:nvPr/>
        </p:nvSpPr>
        <p:spPr>
          <a:xfrm>
            <a:off x="9067800" y="914400"/>
            <a:ext cx="9168063" cy="533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 spc="3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Original Design</a:t>
            </a:r>
            <a:endParaRPr lang="en-US" dirty="0"/>
          </a:p>
        </p:txBody>
      </p:sp>
      <p:pic>
        <p:nvPicPr>
          <p:cNvPr id="36867" name="Picture 3" descr="E:\Presentation\original floor pla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845" y="2514600"/>
            <a:ext cx="8915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049000" y="2335428"/>
            <a:ext cx="2209800" cy="22098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123772" y="2362200"/>
            <a:ext cx="2209800" cy="22098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9296400" y="1447800"/>
            <a:ext cx="8763000" cy="5193632"/>
          </a:xfrm>
        </p:spPr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pc="300" dirty="0" smtClean="0"/>
              <a:t>Advantages</a:t>
            </a:r>
          </a:p>
          <a:p>
            <a:pPr lvl="1"/>
            <a:r>
              <a:rPr lang="en-US" spc="300" dirty="0" smtClean="0"/>
              <a:t>No core penetrations</a:t>
            </a:r>
          </a:p>
          <a:p>
            <a:pPr lvl="1"/>
            <a:r>
              <a:rPr lang="en-US" spc="300" dirty="0" smtClean="0"/>
              <a:t>More usable area</a:t>
            </a:r>
          </a:p>
          <a:p>
            <a:r>
              <a:rPr lang="en-US" spc="300" dirty="0" smtClean="0"/>
              <a:t>Disadvantages</a:t>
            </a:r>
          </a:p>
          <a:p>
            <a:pPr lvl="1"/>
            <a:r>
              <a:rPr lang="en-US" spc="300" dirty="0" smtClean="0"/>
              <a:t>Not as regular</a:t>
            </a:r>
          </a:p>
          <a:p>
            <a:pPr lvl="1"/>
            <a:r>
              <a:rPr lang="en-US" spc="300" dirty="0" smtClean="0"/>
              <a:t>Bathrooms are not as stacked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Background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Structural System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Problem Statement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Proposed Solution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Structural Investigations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Architectural Impact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Sustainability Study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Architectural Impact</a:t>
            </a:r>
            <a:endParaRPr lang="en-US" dirty="0"/>
          </a:p>
        </p:txBody>
      </p:sp>
      <p:sp>
        <p:nvSpPr>
          <p:cNvPr id="7" name="Text Placeholder 9"/>
          <p:cNvSpPr txBox="1">
            <a:spLocks/>
          </p:cNvSpPr>
          <p:nvPr/>
        </p:nvSpPr>
        <p:spPr>
          <a:xfrm>
            <a:off x="9067800" y="914400"/>
            <a:ext cx="9168063" cy="533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 spc="3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Option 1</a:t>
            </a:r>
            <a:endParaRPr lang="en-US" dirty="0"/>
          </a:p>
        </p:txBody>
      </p:sp>
      <p:pic>
        <p:nvPicPr>
          <p:cNvPr id="1026" name="Picture 2" descr="E:\Presentation\option 1 floor pl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2516658"/>
            <a:ext cx="8915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17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9296400" y="1447800"/>
            <a:ext cx="8763000" cy="5193632"/>
          </a:xfrm>
        </p:spPr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pc="300" dirty="0" smtClean="0"/>
              <a:t>Advantages</a:t>
            </a:r>
          </a:p>
          <a:p>
            <a:pPr lvl="1"/>
            <a:r>
              <a:rPr lang="en-US" spc="300" dirty="0" smtClean="0"/>
              <a:t>Easy access to cores</a:t>
            </a:r>
          </a:p>
          <a:p>
            <a:pPr lvl="1"/>
            <a:r>
              <a:rPr lang="en-US" spc="300" dirty="0" smtClean="0"/>
              <a:t>Modular</a:t>
            </a:r>
          </a:p>
          <a:p>
            <a:pPr lvl="1"/>
            <a:r>
              <a:rPr lang="en-US" spc="300" dirty="0" smtClean="0"/>
              <a:t>More usable area</a:t>
            </a:r>
          </a:p>
          <a:p>
            <a:pPr lvl="1"/>
            <a:r>
              <a:rPr lang="en-US" spc="300" dirty="0" smtClean="0"/>
              <a:t>Bathrooms are more stacked</a:t>
            </a:r>
          </a:p>
          <a:p>
            <a:r>
              <a:rPr lang="en-US" spc="300" dirty="0" smtClean="0"/>
              <a:t>Disadvantages</a:t>
            </a:r>
          </a:p>
          <a:p>
            <a:pPr lvl="1"/>
            <a:r>
              <a:rPr lang="en-US" spc="300" dirty="0" smtClean="0"/>
              <a:t>Core penetrations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Background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Structural System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Problem Statement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Proposed Solution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Structural Investigations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Architectural Impact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Sustainability Study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Architectural Impact</a:t>
            </a:r>
            <a:endParaRPr lang="en-US" dirty="0"/>
          </a:p>
        </p:txBody>
      </p:sp>
      <p:sp>
        <p:nvSpPr>
          <p:cNvPr id="7" name="Text Placeholder 9"/>
          <p:cNvSpPr txBox="1">
            <a:spLocks/>
          </p:cNvSpPr>
          <p:nvPr/>
        </p:nvSpPr>
        <p:spPr>
          <a:xfrm>
            <a:off x="9067800" y="914400"/>
            <a:ext cx="9168063" cy="533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 spc="3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Option 2</a:t>
            </a:r>
            <a:endParaRPr lang="en-US" dirty="0"/>
          </a:p>
        </p:txBody>
      </p:sp>
      <p:pic>
        <p:nvPicPr>
          <p:cNvPr id="2050" name="Picture 2" descr="E:\Presentation\option 2 floor pl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845" y="2514600"/>
            <a:ext cx="893127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66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/>
              <a:t>Building Background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Building Structural System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Problem Statement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Proposed Solution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Structural Investigations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Architectural Impact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Sustainability Study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Client: Arizona State University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New 20-story apartment building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Overall height: 208 </a:t>
            </a:r>
            <a:r>
              <a:rPr lang="en-US" dirty="0" err="1" smtClean="0"/>
              <a:t>ft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Total area: 260,000 ft</a:t>
            </a:r>
            <a:r>
              <a:rPr lang="en-US" baseline="30000" dirty="0" smtClean="0"/>
              <a:t>2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Estimated total cost: $37.5 million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Projected construction time: 177 days (9 months)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8" b="15358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pc="300" dirty="0" smtClean="0"/>
              <a:t>Building Background</a:t>
            </a:r>
            <a:endParaRPr lang="en-US" spc="3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Site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57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Background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Structural System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Problem Statement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Proposed Solution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Structural Investigations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Architectural Impact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Sustainability Study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296400" y="1447800"/>
            <a:ext cx="8823158" cy="5181600"/>
          </a:xfrm>
        </p:spPr>
        <p:txBody>
          <a:bodyPr/>
          <a:lstStyle/>
          <a:p>
            <a:r>
              <a:rPr lang="en-US" spc="300" dirty="0" smtClean="0"/>
              <a:t>Attain a minimum of LEED Certified status with minimal, if any, cost investment</a:t>
            </a:r>
          </a:p>
          <a:p>
            <a:endParaRPr lang="en-US" spc="300" dirty="0"/>
          </a:p>
          <a:p>
            <a:pPr lvl="1"/>
            <a:r>
              <a:rPr lang="en-US" spc="300" dirty="0" smtClean="0"/>
              <a:t>LEED Certified status requires a minimum of 40 points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Sustainability Study</a:t>
            </a:r>
            <a:endParaRPr lang="en-US" dirty="0"/>
          </a:p>
        </p:txBody>
      </p:sp>
      <p:sp>
        <p:nvSpPr>
          <p:cNvPr id="7" name="Text Placeholder 9"/>
          <p:cNvSpPr txBox="1">
            <a:spLocks/>
          </p:cNvSpPr>
          <p:nvPr/>
        </p:nvSpPr>
        <p:spPr>
          <a:xfrm>
            <a:off x="9067800" y="914400"/>
            <a:ext cx="9168063" cy="533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 spc="3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Goal</a:t>
            </a:r>
            <a:endParaRPr lang="en-US" dirty="0"/>
          </a:p>
        </p:txBody>
      </p:sp>
      <p:pic>
        <p:nvPicPr>
          <p:cNvPr id="3075" name="Picture 3" descr="E:\Presentation\usgbc-lee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7" t="14824" r="14890" b="13470"/>
          <a:stretch/>
        </p:blipFill>
        <p:spPr bwMode="auto">
          <a:xfrm>
            <a:off x="20089902" y="1185541"/>
            <a:ext cx="5731726" cy="576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25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Background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Structural System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Problem Statement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Proposed Solution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Structural Investigations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Architectural Impact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Sustainability Study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296400" y="1447800"/>
            <a:ext cx="8823158" cy="5181600"/>
          </a:xfrm>
        </p:spPr>
        <p:txBody>
          <a:bodyPr/>
          <a:lstStyle/>
          <a:p>
            <a:r>
              <a:rPr lang="en-US" spc="300" dirty="0" smtClean="0"/>
              <a:t>Current design = 20 points</a:t>
            </a:r>
          </a:p>
          <a:p>
            <a:endParaRPr lang="en-US" spc="300" dirty="0"/>
          </a:p>
          <a:p>
            <a:r>
              <a:rPr lang="en-US" spc="300" dirty="0" smtClean="0"/>
              <a:t>Additional easily attainable points = 21</a:t>
            </a:r>
          </a:p>
          <a:p>
            <a:pPr lvl="1"/>
            <a:r>
              <a:rPr lang="en-US" spc="300" dirty="0" smtClean="0"/>
              <a:t>3 of the 21 credits require money</a:t>
            </a:r>
          </a:p>
          <a:p>
            <a:pPr lvl="2"/>
            <a:r>
              <a:rPr lang="en-US" spc="300" dirty="0"/>
              <a:t>	</a:t>
            </a:r>
            <a:r>
              <a:rPr lang="en-US" sz="2000" spc="300" dirty="0" smtClean="0"/>
              <a:t>- Sheltered bike racks for 15% of residents</a:t>
            </a:r>
          </a:p>
          <a:p>
            <a:pPr lvl="2"/>
            <a:r>
              <a:rPr lang="en-US" sz="2000" spc="300" dirty="0"/>
              <a:t>	</a:t>
            </a:r>
            <a:r>
              <a:rPr lang="en-US" sz="2000" spc="300" dirty="0" smtClean="0"/>
              <a:t>- Landscaping to protect, restore and shade the site</a:t>
            </a:r>
            <a:endParaRPr lang="en-US" spc="300" dirty="0" smtClean="0"/>
          </a:p>
          <a:p>
            <a:pPr lvl="1"/>
            <a:endParaRPr lang="en-US" spc="3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Sustainability Study</a:t>
            </a:r>
            <a:endParaRPr lang="en-US" dirty="0"/>
          </a:p>
        </p:txBody>
      </p:sp>
      <p:sp>
        <p:nvSpPr>
          <p:cNvPr id="7" name="Text Placeholder 9"/>
          <p:cNvSpPr txBox="1">
            <a:spLocks/>
          </p:cNvSpPr>
          <p:nvPr/>
        </p:nvSpPr>
        <p:spPr>
          <a:xfrm>
            <a:off x="9067800" y="914400"/>
            <a:ext cx="9168063" cy="533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 spc="3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LEED Point Evaluation</a:t>
            </a:r>
            <a:endParaRPr lang="en-US" dirty="0"/>
          </a:p>
        </p:txBody>
      </p:sp>
      <p:pic>
        <p:nvPicPr>
          <p:cNvPr id="3075" name="Picture 3" descr="E:\Presentation\usgbc-lee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7" t="14824" r="14890" b="13470"/>
          <a:stretch/>
        </p:blipFill>
        <p:spPr bwMode="auto">
          <a:xfrm>
            <a:off x="20089902" y="1185541"/>
            <a:ext cx="5731726" cy="576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02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Background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Structural System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Problem Statement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Proposed Solution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Structural Investigations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Architectural Impact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Sustainability Study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296399" y="1447800"/>
            <a:ext cx="8799095" cy="5181600"/>
          </a:xfrm>
        </p:spPr>
        <p:txBody>
          <a:bodyPr/>
          <a:lstStyle/>
          <a:p>
            <a:pPr lvl="1"/>
            <a:r>
              <a:rPr lang="en-US" spc="300" dirty="0" smtClean="0"/>
              <a:t>Bike racks (1 credit)</a:t>
            </a:r>
          </a:p>
          <a:p>
            <a:pPr lvl="2"/>
            <a:r>
              <a:rPr lang="en-US" spc="300" dirty="0"/>
              <a:t>	</a:t>
            </a:r>
            <a:r>
              <a:rPr lang="en-US" spc="300" dirty="0" smtClean="0"/>
              <a:t>Estimated cost at about $70/ft</a:t>
            </a:r>
            <a:r>
              <a:rPr lang="en-US" spc="300" baseline="30000" dirty="0" smtClean="0"/>
              <a:t>2</a:t>
            </a:r>
          </a:p>
          <a:p>
            <a:pPr lvl="2"/>
            <a:r>
              <a:rPr lang="en-US" spc="300" dirty="0" smtClean="0"/>
              <a:t>	Estimated area needed = 450 ft</a:t>
            </a:r>
            <a:r>
              <a:rPr lang="en-US" spc="300" baseline="30000" dirty="0" smtClean="0"/>
              <a:t>2</a:t>
            </a:r>
            <a:endParaRPr lang="en-US" spc="300" dirty="0" smtClean="0"/>
          </a:p>
          <a:p>
            <a:pPr marL="1257300" lvl="2" indent="-342900">
              <a:buFont typeface="Arial" pitchFamily="34" charset="0"/>
              <a:buChar char="•"/>
            </a:pPr>
            <a:r>
              <a:rPr lang="en-US" spc="300" dirty="0" smtClean="0"/>
              <a:t>Total cost = $35,000 </a:t>
            </a:r>
          </a:p>
          <a:p>
            <a:pPr lvl="2"/>
            <a:r>
              <a:rPr lang="en-US" spc="300" dirty="0"/>
              <a:t>	</a:t>
            </a:r>
            <a:r>
              <a:rPr lang="en-US" spc="300" dirty="0" smtClean="0"/>
              <a:t>	</a:t>
            </a:r>
            <a:r>
              <a:rPr lang="en-US" sz="2000" spc="300" dirty="0" smtClean="0"/>
              <a:t>(0.1% of total building cost)</a:t>
            </a:r>
            <a:endParaRPr lang="en-US" sz="2000" spc="3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pc="300" dirty="0"/>
              <a:t>Current design = 20 points</a:t>
            </a:r>
          </a:p>
          <a:p>
            <a:endParaRPr lang="en-US" spc="300" dirty="0"/>
          </a:p>
          <a:p>
            <a:r>
              <a:rPr lang="en-US" spc="300" dirty="0"/>
              <a:t>Additional easily attainable points = 21</a:t>
            </a:r>
          </a:p>
          <a:p>
            <a:pPr lvl="1"/>
            <a:r>
              <a:rPr lang="en-US" spc="300" dirty="0"/>
              <a:t>3 of the 21 credits require money</a:t>
            </a:r>
          </a:p>
          <a:p>
            <a:pPr lvl="2"/>
            <a:r>
              <a:rPr lang="en-US" spc="300" dirty="0"/>
              <a:t>	</a:t>
            </a:r>
            <a:r>
              <a:rPr lang="en-US" sz="2000" spc="300" dirty="0"/>
              <a:t>- </a:t>
            </a:r>
            <a:r>
              <a:rPr lang="en-US" sz="2000" b="1" spc="300" dirty="0"/>
              <a:t>Sheltered bike racks for 15% of residents</a:t>
            </a:r>
          </a:p>
          <a:p>
            <a:pPr lvl="2"/>
            <a:r>
              <a:rPr lang="en-US" sz="2000" spc="300" dirty="0"/>
              <a:t>	- Landscaping to protect, restore and shade the site</a:t>
            </a:r>
            <a:endParaRPr lang="en-US" spc="300" dirty="0"/>
          </a:p>
          <a:p>
            <a:pPr lvl="1"/>
            <a:endParaRPr lang="en-US" spc="3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Sustainability Study</a:t>
            </a:r>
            <a:endParaRPr lang="en-US" dirty="0"/>
          </a:p>
        </p:txBody>
      </p:sp>
      <p:sp>
        <p:nvSpPr>
          <p:cNvPr id="7" name="Text Placeholder 9"/>
          <p:cNvSpPr txBox="1">
            <a:spLocks/>
          </p:cNvSpPr>
          <p:nvPr/>
        </p:nvSpPr>
        <p:spPr>
          <a:xfrm>
            <a:off x="9067800" y="914400"/>
            <a:ext cx="9168063" cy="533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 spc="3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LEED Point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35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Background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Structural System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Problem Statement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Proposed Solution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Structural Investigations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Architectural Impact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Sustainability Study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296399" y="1447800"/>
            <a:ext cx="8799095" cy="5181600"/>
          </a:xfrm>
        </p:spPr>
        <p:txBody>
          <a:bodyPr/>
          <a:lstStyle/>
          <a:p>
            <a:pPr lvl="1"/>
            <a:r>
              <a:rPr lang="en-US" spc="300" dirty="0" smtClean="0"/>
              <a:t>Landscaping (2 credits)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pc="300" dirty="0" smtClean="0"/>
              <a:t>Total cost = $200,000 </a:t>
            </a:r>
          </a:p>
          <a:p>
            <a:pPr lvl="2"/>
            <a:r>
              <a:rPr lang="en-US" spc="300" dirty="0" smtClean="0"/>
              <a:t>		</a:t>
            </a:r>
            <a:r>
              <a:rPr lang="en-US" sz="2000" spc="300" dirty="0" smtClean="0"/>
              <a:t>(0.5% of total building cost)</a:t>
            </a:r>
          </a:p>
          <a:p>
            <a:pPr lvl="2"/>
            <a:endParaRPr lang="en-US" spc="300" dirty="0"/>
          </a:p>
          <a:p>
            <a:pPr lvl="2"/>
            <a:endParaRPr lang="en-US" spc="300" dirty="0" smtClean="0"/>
          </a:p>
          <a:p>
            <a:pPr lvl="2"/>
            <a:r>
              <a:rPr lang="en-US" spc="300" dirty="0" smtClean="0"/>
              <a:t>Total estimated cost for 3 credits:</a:t>
            </a:r>
          </a:p>
          <a:p>
            <a:pPr lvl="2"/>
            <a:r>
              <a:rPr lang="en-US" b="1" spc="300" dirty="0" smtClean="0"/>
              <a:t>                 $235,000</a:t>
            </a:r>
          </a:p>
          <a:p>
            <a:pPr lvl="2"/>
            <a:r>
              <a:rPr lang="en-US" sz="2000" spc="300" dirty="0" smtClean="0"/>
              <a:t>      (0.6% of total building cost)</a:t>
            </a:r>
            <a:endParaRPr lang="en-US" sz="2000" spc="3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pc="300" dirty="0"/>
              <a:t>Current design = 20 points</a:t>
            </a:r>
          </a:p>
          <a:p>
            <a:endParaRPr lang="en-US" spc="300" dirty="0"/>
          </a:p>
          <a:p>
            <a:r>
              <a:rPr lang="en-US" spc="300" dirty="0"/>
              <a:t>Additional easily attainable points = 21</a:t>
            </a:r>
          </a:p>
          <a:p>
            <a:pPr lvl="1"/>
            <a:r>
              <a:rPr lang="en-US" spc="300" dirty="0"/>
              <a:t>3 of the 21 credits require money</a:t>
            </a:r>
          </a:p>
          <a:p>
            <a:pPr lvl="2"/>
            <a:r>
              <a:rPr lang="en-US" spc="300" dirty="0"/>
              <a:t>	</a:t>
            </a:r>
            <a:r>
              <a:rPr lang="en-US" sz="2000" spc="300" dirty="0"/>
              <a:t>- Sheltered bike racks for 15% of residents</a:t>
            </a:r>
          </a:p>
          <a:p>
            <a:pPr lvl="2"/>
            <a:r>
              <a:rPr lang="en-US" sz="2000" spc="300" dirty="0"/>
              <a:t>	- </a:t>
            </a:r>
            <a:r>
              <a:rPr lang="en-US" sz="2000" b="1" spc="300" dirty="0"/>
              <a:t>Landscaping to protect, restore and shade the site</a:t>
            </a:r>
            <a:endParaRPr lang="en-US" b="1" spc="300" dirty="0"/>
          </a:p>
          <a:p>
            <a:pPr lvl="1"/>
            <a:endParaRPr lang="en-US" spc="3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Sustainability Study</a:t>
            </a:r>
            <a:endParaRPr lang="en-US" dirty="0"/>
          </a:p>
        </p:txBody>
      </p:sp>
      <p:sp>
        <p:nvSpPr>
          <p:cNvPr id="7" name="Text Placeholder 9"/>
          <p:cNvSpPr txBox="1">
            <a:spLocks/>
          </p:cNvSpPr>
          <p:nvPr/>
        </p:nvSpPr>
        <p:spPr>
          <a:xfrm>
            <a:off x="9067800" y="914400"/>
            <a:ext cx="9168063" cy="533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 spc="3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LEED Point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7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Background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Structural System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Problem Statement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Proposed Solution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Structural Investigations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Architectural Impact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Sustainability Study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9296399" y="1447800"/>
            <a:ext cx="8799095" cy="5181600"/>
          </a:xfrm>
        </p:spPr>
        <p:txBody>
          <a:bodyPr/>
          <a:lstStyle/>
          <a:p>
            <a:r>
              <a:rPr lang="en-US" dirty="0" smtClean="0"/>
              <a:t>8% more expensive (bare material) in SDC D</a:t>
            </a:r>
          </a:p>
          <a:p>
            <a:r>
              <a:rPr lang="en-US" dirty="0" smtClean="0"/>
              <a:t>Complicated connections</a:t>
            </a:r>
          </a:p>
          <a:p>
            <a:r>
              <a:rPr lang="en-US" dirty="0" smtClean="0"/>
              <a:t>Viability:</a:t>
            </a:r>
          </a:p>
          <a:p>
            <a:pPr lvl="1"/>
            <a:r>
              <a:rPr lang="en-US" dirty="0" smtClean="0"/>
              <a:t>None. Extreme torsional irregularity. </a:t>
            </a:r>
            <a:endParaRPr lang="en-US" dirty="0"/>
          </a:p>
          <a:p>
            <a:pPr lvl="2"/>
            <a:r>
              <a:rPr lang="en-US" dirty="0" smtClean="0"/>
              <a:t>Torsional amplification factor  ≈ 2.5 for Option 1</a:t>
            </a:r>
          </a:p>
          <a:p>
            <a:pPr lvl="2"/>
            <a:r>
              <a:rPr lang="en-US" dirty="0" smtClean="0"/>
              <a:t>Peer review?</a:t>
            </a:r>
            <a:endParaRPr lang="en-US" dirty="0"/>
          </a:p>
          <a:p>
            <a:pPr lvl="1"/>
            <a:r>
              <a:rPr lang="en-US" dirty="0" smtClean="0"/>
              <a:t>Architecturally viable</a:t>
            </a:r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8456442" y="1447800"/>
            <a:ext cx="8746958" cy="5181600"/>
          </a:xfrm>
        </p:spPr>
        <p:txBody>
          <a:bodyPr/>
          <a:lstStyle/>
          <a:p>
            <a:r>
              <a:rPr lang="en-US" dirty="0" smtClean="0"/>
              <a:t>Can easily attain LEED Certified</a:t>
            </a:r>
          </a:p>
          <a:p>
            <a:pPr lvl="1"/>
            <a:r>
              <a:rPr lang="en-US" dirty="0" smtClean="0"/>
              <a:t>Requires:</a:t>
            </a:r>
          </a:p>
          <a:p>
            <a:pPr lvl="2"/>
            <a:r>
              <a:rPr lang="en-US" dirty="0" smtClean="0"/>
              <a:t>Initial time investment during preconstruction</a:t>
            </a:r>
          </a:p>
          <a:p>
            <a:pPr lvl="2"/>
            <a:r>
              <a:rPr lang="en-US" dirty="0" smtClean="0"/>
              <a:t>Monetary investment of 0.5 - 0.6% of total cost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10" name="Text Placeholder 9"/>
          <p:cNvSpPr txBox="1">
            <a:spLocks/>
          </p:cNvSpPr>
          <p:nvPr/>
        </p:nvSpPr>
        <p:spPr>
          <a:xfrm>
            <a:off x="9067800" y="914400"/>
            <a:ext cx="9168063" cy="533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 spc="3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Structural, Architectural, Cost</a:t>
            </a:r>
            <a:endParaRPr lang="en-US" dirty="0"/>
          </a:p>
        </p:txBody>
      </p:sp>
      <p:sp>
        <p:nvSpPr>
          <p:cNvPr id="11" name="Text Placeholder 9"/>
          <p:cNvSpPr txBox="1">
            <a:spLocks/>
          </p:cNvSpPr>
          <p:nvPr/>
        </p:nvSpPr>
        <p:spPr>
          <a:xfrm>
            <a:off x="18263937" y="914400"/>
            <a:ext cx="9168063" cy="533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 spc="3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Sustainability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56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Background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Structural System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Problem Statement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Proposed Solution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Structural Investigations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Architectural Impact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Sustainability Study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0" name="Text Placeholder 9"/>
          <p:cNvSpPr txBox="1">
            <a:spLocks/>
          </p:cNvSpPr>
          <p:nvPr/>
        </p:nvSpPr>
        <p:spPr>
          <a:xfrm>
            <a:off x="9067800" y="1752600"/>
            <a:ext cx="9168063" cy="533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 spc="3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Questions or Comments?</a:t>
            </a:r>
            <a:endParaRPr lang="en-US" dirty="0"/>
          </a:p>
        </p:txBody>
      </p:sp>
      <p:pic>
        <p:nvPicPr>
          <p:cNvPr id="9" name="Picture 6" descr="E:\Presentation\Backgroun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3" b="33388"/>
          <a:stretch/>
        </p:blipFill>
        <p:spPr bwMode="auto">
          <a:xfrm>
            <a:off x="19507200" y="1600200"/>
            <a:ext cx="6816368" cy="43873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734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Background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Structural System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Problem Statement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Proposed Solution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Structural Investigations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Architectural Impact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Sustainability Study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9220200" y="914400"/>
            <a:ext cx="9168063" cy="533400"/>
          </a:xfrm>
        </p:spPr>
        <p:txBody>
          <a:bodyPr/>
          <a:lstStyle/>
          <a:p>
            <a:r>
              <a:rPr lang="en-US" dirty="0" smtClean="0"/>
              <a:t>Core Corner Details</a:t>
            </a:r>
          </a:p>
        </p:txBody>
      </p:sp>
      <p:pic>
        <p:nvPicPr>
          <p:cNvPr id="6148" name="Picture 4" descr="E:\Final Report Figures\figure 8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337" y="2536578"/>
            <a:ext cx="4343400" cy="277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E:\Final Report Figures\figure 8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7874" y="2508504"/>
            <a:ext cx="4434459" cy="282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25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Background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Structural System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Problem Statement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Proposed Solution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Structural Investigations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Architectural Impact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Sustainability Study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9144000" y="914400"/>
            <a:ext cx="9168063" cy="533400"/>
          </a:xfrm>
        </p:spPr>
        <p:txBody>
          <a:bodyPr/>
          <a:lstStyle/>
          <a:p>
            <a:r>
              <a:rPr lang="en-US" dirty="0" smtClean="0"/>
              <a:t>Masses Modeled in ETABS</a:t>
            </a:r>
            <a:endParaRPr lang="en-US" dirty="0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981" y="2562225"/>
            <a:ext cx="6527619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2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Background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Structural System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Problem Statement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Proposed Solution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Structural Investigations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Architectural Impact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Sustainability Study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9095223" y="914400"/>
            <a:ext cx="9168063" cy="533400"/>
          </a:xfrm>
        </p:spPr>
        <p:txBody>
          <a:bodyPr/>
          <a:lstStyle/>
          <a:p>
            <a:r>
              <a:rPr lang="en-US" dirty="0" smtClean="0"/>
              <a:t>Steel Collar Design</a:t>
            </a:r>
          </a:p>
        </p:txBody>
      </p:sp>
      <p:pic>
        <p:nvPicPr>
          <p:cNvPr id="31746" name="Picture 2" descr="E:\Presentation\Steel collar - core pl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150" y="838200"/>
            <a:ext cx="6086292" cy="608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 descr="E:\Presentation\steel collar - core corn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048" y="1642053"/>
            <a:ext cx="8052955" cy="491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67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Background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Structural System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Problem Statement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Proposed Solution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Structural Investigations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Architectural Impact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Sustainability Study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9067800" y="914400"/>
            <a:ext cx="9168063" cy="533400"/>
          </a:xfrm>
        </p:spPr>
        <p:txBody>
          <a:bodyPr/>
          <a:lstStyle/>
          <a:p>
            <a:r>
              <a:rPr lang="en-US" dirty="0" smtClean="0"/>
              <a:t>Steel Collar Design</a:t>
            </a:r>
          </a:p>
        </p:txBody>
      </p:sp>
      <p:pic>
        <p:nvPicPr>
          <p:cNvPr id="32770" name="Picture 2" descr="E:\Presentation\Steel collar - core xse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1384524"/>
            <a:ext cx="5936368" cy="539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23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/>
              <a:t>Building Background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Building Structural System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Problem Statement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Proposed Solution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Structural Investigations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Architectural Impact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Sustainability Study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9296400" y="1447800"/>
            <a:ext cx="8763000" cy="5181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Modular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Uses prefabricated assemblies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Slip-formed concrete cores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No columns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Erected using Lift Slab Construction</a:t>
            </a:r>
          </a:p>
          <a:p>
            <a:pPr lvl="2"/>
            <a:r>
              <a:rPr lang="en-US" sz="2000" dirty="0" smtClean="0"/>
              <a:t>- </a:t>
            </a:r>
            <a:r>
              <a:rPr lang="en-US" sz="2000" dirty="0" err="1" smtClean="0"/>
              <a:t>L’Ambiance</a:t>
            </a:r>
            <a:r>
              <a:rPr lang="en-US" sz="2000" dirty="0" smtClean="0"/>
              <a:t> Plaza, 1987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pc="300" dirty="0" smtClean="0"/>
              <a:t>Building Background</a:t>
            </a:r>
            <a:endParaRPr lang="en-US" spc="3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Typical Floor Plan</a:t>
            </a:r>
            <a:endParaRPr lang="en-US" dirty="0"/>
          </a:p>
        </p:txBody>
      </p:sp>
      <p:sp>
        <p:nvSpPr>
          <p:cNvPr id="8" name="Text Placeholder 9"/>
          <p:cNvSpPr txBox="1">
            <a:spLocks/>
          </p:cNvSpPr>
          <p:nvPr/>
        </p:nvSpPr>
        <p:spPr>
          <a:xfrm>
            <a:off x="9067800" y="914400"/>
            <a:ext cx="9168063" cy="533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 spc="3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Unique Features</a:t>
            </a:r>
            <a:endParaRPr lang="en-US" dirty="0"/>
          </a:p>
        </p:txBody>
      </p:sp>
      <p:pic>
        <p:nvPicPr>
          <p:cNvPr id="4099" name="Picture 3" descr="E:\Presentation\Floor Plans - Origi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933786" y="-715816"/>
            <a:ext cx="1843230" cy="873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47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Background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Structural System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Problem Statement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Proposed Solution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Structural Investigations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Architectural Impact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Sustainability Study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9141493" y="866274"/>
            <a:ext cx="9168063" cy="533400"/>
          </a:xfrm>
        </p:spPr>
        <p:txBody>
          <a:bodyPr/>
          <a:lstStyle/>
          <a:p>
            <a:r>
              <a:rPr lang="en-US" dirty="0" smtClean="0"/>
              <a:t>Drag Strut Design</a:t>
            </a:r>
          </a:p>
        </p:txBody>
      </p:sp>
      <p:pic>
        <p:nvPicPr>
          <p:cNvPr id="33794" name="Picture 2" descr="E:\Presentation\Drag strut - core pl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0" y="914400"/>
            <a:ext cx="6086291" cy="608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E:\Presentation\drag strut - core corn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020" y="1651577"/>
            <a:ext cx="8354580" cy="467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30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Background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Structural System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Problem Statement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Proposed Solution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Structural Investigations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Architectural Impact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Sustainability Study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9067800" y="914400"/>
            <a:ext cx="9168063" cy="533400"/>
          </a:xfrm>
        </p:spPr>
        <p:txBody>
          <a:bodyPr/>
          <a:lstStyle/>
          <a:p>
            <a:r>
              <a:rPr lang="en-US" dirty="0" smtClean="0"/>
              <a:t>Drag Strut Design</a:t>
            </a:r>
          </a:p>
        </p:txBody>
      </p:sp>
      <p:pic>
        <p:nvPicPr>
          <p:cNvPr id="34818" name="Picture 2" descr="E:\Presentation\drag strut - core xse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1490136"/>
            <a:ext cx="6790112" cy="506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07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/>
              <a:t>Building Background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Building Structural System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Problem Statement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Proposed Solution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Structural Investigations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Architectural Impact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Sustainability Study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9296400" y="1447800"/>
            <a:ext cx="8763000" cy="5181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Modular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Uses prefabricated assemblies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Slip-formed concrete cores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No columns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Erected using Lift Slab Construction</a:t>
            </a:r>
          </a:p>
          <a:p>
            <a:pPr lvl="2"/>
            <a:r>
              <a:rPr lang="en-US" sz="2000" dirty="0" smtClean="0"/>
              <a:t>- </a:t>
            </a:r>
            <a:r>
              <a:rPr lang="en-US" sz="2000" dirty="0" err="1" smtClean="0"/>
              <a:t>L’Ambiance</a:t>
            </a:r>
            <a:r>
              <a:rPr lang="en-US" sz="2000" dirty="0" smtClean="0"/>
              <a:t> Plaza, 1987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pc="300" dirty="0" smtClean="0"/>
              <a:t>Building Background</a:t>
            </a:r>
            <a:endParaRPr lang="en-US" spc="3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Lift-Slab Construction</a:t>
            </a:r>
            <a:endParaRPr lang="en-US" dirty="0"/>
          </a:p>
        </p:txBody>
      </p:sp>
      <p:sp>
        <p:nvSpPr>
          <p:cNvPr id="8" name="Text Placeholder 9"/>
          <p:cNvSpPr txBox="1">
            <a:spLocks/>
          </p:cNvSpPr>
          <p:nvPr/>
        </p:nvSpPr>
        <p:spPr>
          <a:xfrm>
            <a:off x="9067800" y="914400"/>
            <a:ext cx="9168063" cy="533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 spc="3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600" b="1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Unique Features</a:t>
            </a:r>
            <a:endParaRPr lang="en-US" dirty="0"/>
          </a:p>
        </p:txBody>
      </p:sp>
      <p:pic>
        <p:nvPicPr>
          <p:cNvPr id="5122" name="Picture 2" descr="E:\Presentation\Lift Sla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9200" y="1949077"/>
            <a:ext cx="8732402" cy="429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17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Background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Building Structural System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Problem Statement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Proposed Solution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Structural Investigations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Architectural Impact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Sustainability Study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Mat Foundation</a:t>
            </a:r>
            <a:endParaRPr lang="en-US" dirty="0"/>
          </a:p>
          <a:p>
            <a:pPr lvl="2"/>
            <a:r>
              <a:rPr lang="en-US" sz="2000" dirty="0"/>
              <a:t>- Soil </a:t>
            </a:r>
            <a:r>
              <a:rPr lang="en-US" sz="2000" dirty="0" smtClean="0"/>
              <a:t>conditions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Floor System</a:t>
            </a:r>
            <a:endParaRPr lang="en-US" dirty="0"/>
          </a:p>
          <a:p>
            <a:pPr lvl="2"/>
            <a:r>
              <a:rPr lang="en-US" sz="2000" dirty="0" smtClean="0"/>
              <a:t>- Structural steel framing</a:t>
            </a:r>
          </a:p>
          <a:p>
            <a:pPr lvl="2"/>
            <a:r>
              <a:rPr lang="en-US" sz="2000" dirty="0" smtClean="0"/>
              <a:t>- 3” metal deck</a:t>
            </a:r>
          </a:p>
          <a:p>
            <a:pPr lvl="2"/>
            <a:r>
              <a:rPr lang="en-US" sz="2000" dirty="0" smtClean="0"/>
              <a:t>- 3-1/4” lightweight concrete topping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pc="300" dirty="0" smtClean="0"/>
              <a:t>Building Structural System</a:t>
            </a:r>
            <a:endParaRPr lang="en-US" spc="3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Structural Framing Plan</a:t>
            </a:r>
            <a:endParaRPr lang="en-US" dirty="0"/>
          </a:p>
        </p:txBody>
      </p:sp>
      <p:pic>
        <p:nvPicPr>
          <p:cNvPr id="7171" name="Picture 3" descr="E:\Presentation\Structural framing pla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44"/>
          <a:stretch/>
        </p:blipFill>
        <p:spPr bwMode="auto">
          <a:xfrm>
            <a:off x="18467696" y="1551296"/>
            <a:ext cx="8770952" cy="501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19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Background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Building Structural System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Problem Statement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Proposed Solution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Structural Investigations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Architectural Impact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Sustainability Study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Gravity and Lateral system</a:t>
            </a:r>
          </a:p>
          <a:p>
            <a:pPr lvl="2"/>
            <a:r>
              <a:rPr lang="en-US" dirty="0" smtClean="0"/>
              <a:t>Gravity: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Lateral:</a:t>
            </a:r>
            <a:endParaRPr lang="en-US" dirty="0"/>
          </a:p>
          <a:p>
            <a:pPr lvl="2"/>
            <a:r>
              <a:rPr lang="en-US" dirty="0" smtClean="0"/>
              <a:t>	</a:t>
            </a:r>
            <a:r>
              <a:rPr lang="en-US" dirty="0" err="1" smtClean="0"/>
              <a:t>V</a:t>
            </a:r>
            <a:r>
              <a:rPr lang="en-US" baseline="-25000" dirty="0" err="1" smtClean="0"/>
              <a:t>base</a:t>
            </a:r>
            <a:r>
              <a:rPr lang="en-US" dirty="0" smtClean="0"/>
              <a:t> = 235k</a:t>
            </a:r>
          </a:p>
          <a:p>
            <a:pPr lvl="2"/>
            <a:r>
              <a:rPr lang="en-US" dirty="0" smtClean="0"/>
              <a:t>	</a:t>
            </a:r>
            <a:r>
              <a:rPr lang="en-US" dirty="0" err="1" smtClean="0"/>
              <a:t>V</a:t>
            </a:r>
            <a:r>
              <a:rPr lang="en-US" baseline="-25000" dirty="0" err="1" smtClean="0"/>
              <a:t>wind</a:t>
            </a:r>
            <a:r>
              <a:rPr lang="en-US" dirty="0" smtClean="0"/>
              <a:t> = 565k</a:t>
            </a:r>
          </a:p>
          <a:p>
            <a:pPr lvl="2"/>
            <a:r>
              <a:rPr lang="en-US" dirty="0" smtClean="0"/>
              <a:t>	Maximum drift = 2.74 in       </a:t>
            </a:r>
            <a:r>
              <a:rPr lang="en-US" sz="2000" dirty="0" smtClean="0"/>
              <a:t>(h/400 = 6.24 in)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pc="300" dirty="0" smtClean="0"/>
              <a:t>Building Structural System</a:t>
            </a:r>
            <a:endParaRPr lang="en-US" spc="3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(3) 25’ x 25’ Concrete Cores</a:t>
            </a:r>
            <a:endParaRPr lang="en-US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4725" y="1981200"/>
            <a:ext cx="5401275" cy="1835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E:\Presentation\Floor Plans - grav and lat sy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8527" y="2948372"/>
            <a:ext cx="8775032" cy="18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49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Background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Structural System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Problem Statement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Proposed Solution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Structural Investigations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Architectural Impact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Sustainability Study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How versatile is this construction method?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pc="300" dirty="0" smtClean="0"/>
              <a:t>Problem Statement</a:t>
            </a:r>
            <a:endParaRPr lang="en-US" spc="3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32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Background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Structural System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Problem Statement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Proposed Solution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Structural Investigations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Architectural Impact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Sustainability Study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How versatile is this construction method?</a:t>
            </a:r>
          </a:p>
          <a:p>
            <a:r>
              <a:rPr lang="en-US" sz="2200" dirty="0" smtClean="0"/>
              <a:t>How easily could it be redesigned for higher seismic loads?</a:t>
            </a:r>
          </a:p>
          <a:p>
            <a:pPr lvl="1"/>
            <a:r>
              <a:rPr lang="en-US" sz="2000" dirty="0" smtClean="0"/>
              <a:t>How would the connection of the floor system to the core need to change?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pc="300" dirty="0" smtClean="0"/>
              <a:t>Problem Statement</a:t>
            </a:r>
            <a:endParaRPr lang="en-US" spc="3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6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4725</TotalTime>
  <Words>2705</Words>
  <Application>Microsoft Office PowerPoint</Application>
  <PresentationFormat>Custom</PresentationFormat>
  <Paragraphs>808</Paragraphs>
  <Slides>41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Coppin State University</dc:title>
  <dc:creator>Corie Ambler</dc:creator>
  <cp:lastModifiedBy>Paul Kremer</cp:lastModifiedBy>
  <cp:revision>211</cp:revision>
  <cp:lastPrinted>2012-04-09T00:42:58Z</cp:lastPrinted>
  <dcterms:created xsi:type="dcterms:W3CDTF">2006-11-29T18:17:25Z</dcterms:created>
  <dcterms:modified xsi:type="dcterms:W3CDTF">2012-04-09T00:43:17Z</dcterms:modified>
</cp:coreProperties>
</file>